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4"/>
  </p:sldMasterIdLst>
  <p:sldIdLst>
    <p:sldId id="257" r:id="rId5"/>
    <p:sldId id="258" r:id="rId6"/>
    <p:sldId id="272" r:id="rId7"/>
    <p:sldId id="271" r:id="rId8"/>
    <p:sldId id="259" r:id="rId9"/>
    <p:sldId id="260" r:id="rId10"/>
    <p:sldId id="275" r:id="rId11"/>
    <p:sldId id="279" r:id="rId12"/>
    <p:sldId id="273" r:id="rId13"/>
    <p:sldId id="280" r:id="rId14"/>
    <p:sldId id="274" r:id="rId15"/>
    <p:sldId id="267" r:id="rId16"/>
    <p:sldId id="276" r:id="rId17"/>
    <p:sldId id="277" r:id="rId18"/>
    <p:sldId id="27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C62A6F-1F20-4289-B734-8C07F858D7CB}" type="doc">
      <dgm:prSet loTypeId="urn:microsoft.com/office/officeart/2005/8/layout/cycle5" loCatId="cycle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GB"/>
        </a:p>
      </dgm:t>
    </dgm:pt>
    <dgm:pt modelId="{ED9B8644-90D7-4BC0-AE3E-48FE3A86FC8A}">
      <dgm:prSet phldrT="[Text]" custT="1"/>
      <dgm:spPr>
        <a:solidFill>
          <a:srgbClr val="0070C0"/>
        </a:solidFill>
      </dgm:spPr>
      <dgm:t>
        <a:bodyPr/>
        <a:lstStyle/>
        <a:p>
          <a:r>
            <a:rPr lang="en-GB" sz="1400" b="1" kern="1200" dirty="0" err="1"/>
            <a:t>Importa</a:t>
          </a:r>
          <a:r>
            <a:rPr lang="en-GB" sz="1400" b="1" kern="1200" dirty="0" err="1">
              <a:solidFill>
                <a:srgbClr val="FFFFFF"/>
              </a:solidFill>
              <a:latin typeface="Franklin Gothic Book" panose="020F0502020204030204"/>
              <a:ea typeface="+mn-ea"/>
              <a:cs typeface="+mn-cs"/>
            </a:rPr>
            <a:t>çã</a:t>
          </a:r>
          <a:r>
            <a:rPr lang="en-GB" sz="1400" b="1" kern="1200" dirty="0" err="1"/>
            <a:t>o</a:t>
          </a:r>
          <a:r>
            <a:rPr lang="en-GB" sz="1400" b="1" kern="1200" dirty="0"/>
            <a:t> do </a:t>
          </a:r>
          <a:r>
            <a:rPr lang="en-GB" sz="1400" b="1" kern="1200" dirty="0" err="1"/>
            <a:t>gr</a:t>
          </a:r>
          <a:r>
            <a:rPr lang="en-GB" sz="1400" b="1" kern="1200" dirty="0" err="1">
              <a:solidFill>
                <a:srgbClr val="FFFFFF"/>
              </a:solidFill>
              <a:latin typeface="Franklin Gothic Book" panose="020F0502020204030204"/>
              <a:ea typeface="+mn-ea"/>
              <a:cs typeface="+mn-cs"/>
            </a:rPr>
            <a:t>ã</a:t>
          </a:r>
          <a:r>
            <a:rPr lang="en-GB" sz="1400" b="1" kern="1200" dirty="0" err="1"/>
            <a:t>o</a:t>
          </a:r>
          <a:r>
            <a:rPr lang="en-GB" sz="1400" b="1" kern="1200" dirty="0"/>
            <a:t>/farinha de trigo</a:t>
          </a:r>
        </a:p>
        <a:p>
          <a:r>
            <a:rPr lang="en-GB" sz="1200" i="1" kern="1200" dirty="0" err="1"/>
            <a:t>Custo</a:t>
          </a:r>
          <a:r>
            <a:rPr lang="en-GB" sz="1200" i="1" kern="1200" dirty="0"/>
            <a:t>, Seguro, </a:t>
          </a:r>
          <a:r>
            <a:rPr lang="en-GB" sz="1200" i="1" kern="1200" dirty="0" err="1"/>
            <a:t>frete</a:t>
          </a:r>
          <a:r>
            <a:rPr lang="en-GB" sz="1200" i="1" kern="1200" dirty="0"/>
            <a:t>, </a:t>
          </a:r>
          <a:r>
            <a:rPr lang="en-GB" sz="1200" i="1" kern="1200" dirty="0" err="1"/>
            <a:t>taxas</a:t>
          </a:r>
          <a:r>
            <a:rPr lang="en-GB" sz="1200" i="1" kern="1200" dirty="0"/>
            <a:t> </a:t>
          </a:r>
          <a:r>
            <a:rPr lang="en-GB" sz="1200" i="1" kern="1200" dirty="0" err="1"/>
            <a:t>portu</a:t>
          </a:r>
          <a:r>
            <a:rPr lang="en-GB" sz="1200" i="1" kern="1200" dirty="0" err="1">
              <a:latin typeface="Garamond" panose="02020404030301010803" pitchFamily="18" charset="0"/>
            </a:rPr>
            <a:t>á</a:t>
          </a:r>
          <a:r>
            <a:rPr lang="en-GB" sz="1200" i="1" kern="1200" dirty="0" err="1"/>
            <a:t>rias</a:t>
          </a:r>
          <a:r>
            <a:rPr lang="en-GB" sz="1200" i="1" kern="1200" dirty="0"/>
            <a:t>, </a:t>
          </a:r>
          <a:r>
            <a:rPr lang="en-GB" sz="1200" i="1" kern="1200" dirty="0" err="1"/>
            <a:t>Kudumba</a:t>
          </a:r>
          <a:r>
            <a:rPr lang="en-GB" sz="1200" i="1" kern="1200" dirty="0"/>
            <a:t> e </a:t>
          </a:r>
          <a:r>
            <a:rPr lang="en-GB" sz="1200" i="1" kern="1200" dirty="0" err="1"/>
            <a:t>Mcnet</a:t>
          </a:r>
          <a:endParaRPr lang="en-GB" sz="1200" i="1" kern="1200" dirty="0"/>
        </a:p>
      </dgm:t>
    </dgm:pt>
    <dgm:pt modelId="{3FCC9528-D01F-4F74-8AC4-12B15DD74E74}" type="parTrans" cxnId="{DB657E11-FF5E-4C65-B8DC-A691976CA873}">
      <dgm:prSet/>
      <dgm:spPr/>
      <dgm:t>
        <a:bodyPr/>
        <a:lstStyle/>
        <a:p>
          <a:endParaRPr lang="en-GB"/>
        </a:p>
      </dgm:t>
    </dgm:pt>
    <dgm:pt modelId="{488D8CFD-0DFC-43BF-BF80-B8872986F0DC}" type="sibTrans" cxnId="{DB657E11-FF5E-4C65-B8DC-A691976CA873}">
      <dgm:prSet/>
      <dgm:spPr/>
      <dgm:t>
        <a:bodyPr/>
        <a:lstStyle/>
        <a:p>
          <a:endParaRPr lang="en-GB"/>
        </a:p>
      </dgm:t>
    </dgm:pt>
    <dgm:pt modelId="{4E1F6F47-419F-4DA4-805F-069A77B1241D}">
      <dgm:prSet phldrT="[Text]" custT="1"/>
      <dgm:spPr>
        <a:solidFill>
          <a:srgbClr val="0070C0"/>
        </a:solidFill>
      </dgm:spPr>
      <dgm:t>
        <a:bodyPr/>
        <a:lstStyle/>
        <a:p>
          <a:r>
            <a:rPr lang="en-GB" sz="1400" b="1" kern="1200" dirty="0" err="1"/>
            <a:t>Terminais</a:t>
          </a:r>
          <a:r>
            <a:rPr lang="en-GB" sz="1400" b="1" kern="1200" dirty="0"/>
            <a:t> </a:t>
          </a:r>
          <a:r>
            <a:rPr lang="en-GB" sz="1400" b="1" kern="1200" dirty="0" err="1"/>
            <a:t>graneleiros</a:t>
          </a:r>
          <a:r>
            <a:rPr lang="en-GB" sz="1400" b="1" kern="1200" dirty="0"/>
            <a:t> de </a:t>
          </a:r>
          <a:r>
            <a:rPr lang="en-GB" sz="1400" b="1" kern="1200" dirty="0" err="1"/>
            <a:t>cereais</a:t>
          </a:r>
          <a:endParaRPr lang="en-GB" sz="1400" b="1" kern="1200" dirty="0"/>
        </a:p>
        <a:p>
          <a:endParaRPr lang="en-GB" sz="1200" kern="1200" dirty="0"/>
        </a:p>
        <a:p>
          <a:r>
            <a:rPr lang="en-GB" sz="1200" i="1" kern="1200" dirty="0" err="1"/>
            <a:t>Recebimento</a:t>
          </a:r>
          <a:r>
            <a:rPr lang="en-GB" sz="1200" i="1" kern="1200" dirty="0"/>
            <a:t>, </a:t>
          </a:r>
          <a:r>
            <a:rPr lang="en-GB" sz="1200" i="1" kern="1200" dirty="0" err="1"/>
            <a:t>Armazenagem</a:t>
          </a:r>
          <a:r>
            <a:rPr lang="en-GB" sz="1200" i="1" kern="1200" dirty="0"/>
            <a:t> e </a:t>
          </a:r>
          <a:r>
            <a:rPr lang="en-GB" sz="1200" i="1" kern="1200" dirty="0" err="1">
              <a:solidFill>
                <a:srgbClr val="FFFFFF"/>
              </a:solidFill>
              <a:latin typeface="Franklin Gothic Book" panose="020F0502020204030204"/>
              <a:ea typeface="+mn-ea"/>
              <a:cs typeface="+mn-cs"/>
            </a:rPr>
            <a:t>Expedição</a:t>
          </a:r>
          <a:endParaRPr lang="en-GB" sz="1200" i="1" kern="1200" dirty="0">
            <a:solidFill>
              <a:srgbClr val="FFFFFF"/>
            </a:solidFill>
            <a:latin typeface="Franklin Gothic Book" panose="020F0502020204030204"/>
            <a:ea typeface="+mn-ea"/>
            <a:cs typeface="+mn-cs"/>
          </a:endParaRPr>
        </a:p>
        <a:p>
          <a:endParaRPr lang="en-GB" sz="800" kern="1200" dirty="0"/>
        </a:p>
      </dgm:t>
    </dgm:pt>
    <dgm:pt modelId="{55B62113-362D-40FC-9874-21EDE4A0E488}" type="parTrans" cxnId="{D2A4ED45-7534-4EA3-9067-44132A340E2B}">
      <dgm:prSet/>
      <dgm:spPr/>
      <dgm:t>
        <a:bodyPr/>
        <a:lstStyle/>
        <a:p>
          <a:endParaRPr lang="en-GB"/>
        </a:p>
      </dgm:t>
    </dgm:pt>
    <dgm:pt modelId="{A25E225C-E1EB-4DDE-A2BC-02BB2C001D78}" type="sibTrans" cxnId="{D2A4ED45-7534-4EA3-9067-44132A340E2B}">
      <dgm:prSet/>
      <dgm:spPr/>
      <dgm:t>
        <a:bodyPr/>
        <a:lstStyle/>
        <a:p>
          <a:endParaRPr lang="en-GB"/>
        </a:p>
      </dgm:t>
    </dgm:pt>
    <dgm:pt modelId="{396E29E1-768A-493F-B6E6-1C5352D90093}">
      <dgm:prSet phldrT="[Text]"/>
      <dgm:spPr>
        <a:solidFill>
          <a:srgbClr val="0070C0"/>
        </a:solidFill>
      </dgm:spPr>
      <dgm:t>
        <a:bodyPr/>
        <a:lstStyle/>
        <a:p>
          <a:r>
            <a:rPr lang="en-GB" b="1" dirty="0" err="1"/>
            <a:t>Moageiras</a:t>
          </a:r>
          <a:endParaRPr lang="en-GB" b="1" dirty="0"/>
        </a:p>
        <a:p>
          <a:r>
            <a:rPr lang="en-GB" i="1" dirty="0" err="1"/>
            <a:t>Transporte</a:t>
          </a:r>
          <a:r>
            <a:rPr lang="en-GB" i="1" dirty="0"/>
            <a:t> das </a:t>
          </a:r>
          <a:r>
            <a:rPr lang="en-GB" i="1" dirty="0" err="1"/>
            <a:t>terminais</a:t>
          </a:r>
          <a:r>
            <a:rPr lang="en-GB" i="1" dirty="0"/>
            <a:t> </a:t>
          </a:r>
          <a:r>
            <a:rPr lang="en-GB" i="1" dirty="0" err="1"/>
            <a:t>aos</a:t>
          </a:r>
          <a:r>
            <a:rPr lang="en-GB" i="1" dirty="0"/>
            <a:t> silos &amp; </a:t>
          </a:r>
          <a:r>
            <a:rPr lang="en-GB" i="1" dirty="0" err="1"/>
            <a:t>moagem</a:t>
          </a:r>
          <a:r>
            <a:rPr lang="en-GB" i="1" dirty="0"/>
            <a:t> do </a:t>
          </a:r>
          <a:r>
            <a:rPr lang="en-GB" i="1" dirty="0" err="1"/>
            <a:t>gr</a:t>
          </a:r>
          <a:r>
            <a:rPr lang="en-GB" i="1" dirty="0" err="1">
              <a:solidFill>
                <a:srgbClr val="FFFFFF"/>
              </a:solidFill>
              <a:latin typeface="Franklin Gothic Book" panose="020F0502020204030204"/>
              <a:ea typeface="+mn-ea"/>
              <a:cs typeface="+mn-cs"/>
            </a:rPr>
            <a:t>ã</a:t>
          </a:r>
          <a:r>
            <a:rPr lang="en-GB" i="1" dirty="0" err="1"/>
            <a:t>o</a:t>
          </a:r>
          <a:r>
            <a:rPr lang="en-GB" i="1" dirty="0"/>
            <a:t> p/ </a:t>
          </a:r>
          <a:r>
            <a:rPr lang="en-GB" i="1" dirty="0" err="1"/>
            <a:t>obter</a:t>
          </a:r>
          <a:r>
            <a:rPr lang="en-GB" i="1" dirty="0"/>
            <a:t> a farinha</a:t>
          </a:r>
        </a:p>
      </dgm:t>
    </dgm:pt>
    <dgm:pt modelId="{5A7AC737-C0E3-4602-90E6-CDE1400BED49}" type="parTrans" cxnId="{27CB20AC-D590-4F99-A861-26BA0B74D968}">
      <dgm:prSet/>
      <dgm:spPr/>
      <dgm:t>
        <a:bodyPr/>
        <a:lstStyle/>
        <a:p>
          <a:endParaRPr lang="en-GB"/>
        </a:p>
      </dgm:t>
    </dgm:pt>
    <dgm:pt modelId="{A94724C4-A6C7-4A73-89B5-F8A122359D43}" type="sibTrans" cxnId="{27CB20AC-D590-4F99-A861-26BA0B74D968}">
      <dgm:prSet/>
      <dgm:spPr/>
      <dgm:t>
        <a:bodyPr/>
        <a:lstStyle/>
        <a:p>
          <a:endParaRPr lang="en-GB"/>
        </a:p>
      </dgm:t>
    </dgm:pt>
    <dgm:pt modelId="{D27A4D1B-5D43-4D6D-951C-8FE0A65FC0D7}">
      <dgm:prSet phldrT="[Text]"/>
      <dgm:spPr>
        <a:solidFill>
          <a:srgbClr val="0070C0"/>
        </a:solidFill>
      </dgm:spPr>
      <dgm:t>
        <a:bodyPr/>
        <a:lstStyle/>
        <a:p>
          <a:r>
            <a:rPr lang="en-GB" b="1" dirty="0" err="1"/>
            <a:t>Panificadoras</a:t>
          </a:r>
          <a:endParaRPr lang="en-GB" b="1" dirty="0"/>
        </a:p>
        <a:p>
          <a:r>
            <a:rPr lang="en-GB" b="0" i="1" dirty="0" err="1"/>
            <a:t>Transforma</a:t>
          </a:r>
          <a:r>
            <a:rPr lang="en-GB" i="1" dirty="0" err="1">
              <a:solidFill>
                <a:srgbClr val="FFFFFF"/>
              </a:solidFill>
              <a:latin typeface="Franklin Gothic Book" panose="020F0502020204030204"/>
              <a:ea typeface="+mn-ea"/>
              <a:cs typeface="+mn-cs"/>
            </a:rPr>
            <a:t>çã</a:t>
          </a:r>
          <a:r>
            <a:rPr lang="en-GB" b="0" i="1" dirty="0" err="1"/>
            <a:t>o</a:t>
          </a:r>
          <a:r>
            <a:rPr lang="en-GB" b="0" i="1" dirty="0"/>
            <a:t> da farinha </a:t>
          </a:r>
          <a:r>
            <a:rPr lang="en-GB" b="0" i="1" dirty="0" err="1"/>
            <a:t>em</a:t>
          </a:r>
          <a:r>
            <a:rPr lang="en-GB" b="0" i="1" dirty="0"/>
            <a:t> </a:t>
          </a:r>
          <a:r>
            <a:rPr lang="en-GB" b="0" i="1" dirty="0" err="1"/>
            <a:t>p</a:t>
          </a:r>
          <a:r>
            <a:rPr lang="en-GB" i="1" dirty="0" err="1">
              <a:solidFill>
                <a:srgbClr val="FFFFFF"/>
              </a:solidFill>
              <a:latin typeface="Franklin Gothic Book" panose="020F0502020204030204"/>
              <a:ea typeface="+mn-ea"/>
              <a:cs typeface="+mn-cs"/>
            </a:rPr>
            <a:t>ã</a:t>
          </a:r>
          <a:r>
            <a:rPr lang="en-GB" b="0" i="1" dirty="0" err="1"/>
            <a:t>o</a:t>
          </a:r>
          <a:r>
            <a:rPr lang="en-GB" b="0" i="1" dirty="0"/>
            <a:t> e </a:t>
          </a:r>
          <a:r>
            <a:rPr lang="en-GB" b="0" i="1" dirty="0" err="1"/>
            <a:t>venda</a:t>
          </a:r>
          <a:r>
            <a:rPr lang="en-GB" b="0" i="1" dirty="0"/>
            <a:t> (</a:t>
          </a:r>
          <a:r>
            <a:rPr lang="en-GB" b="0" i="1" dirty="0" err="1"/>
            <a:t>grosso</a:t>
          </a:r>
          <a:r>
            <a:rPr lang="en-GB" b="0" i="1" dirty="0"/>
            <a:t>/</a:t>
          </a:r>
          <a:r>
            <a:rPr lang="en-GB" b="0" i="1" dirty="0" err="1"/>
            <a:t>retalho</a:t>
          </a:r>
          <a:r>
            <a:rPr lang="en-GB" b="0" i="1" dirty="0"/>
            <a:t>)</a:t>
          </a:r>
        </a:p>
      </dgm:t>
    </dgm:pt>
    <dgm:pt modelId="{6ABC4002-7309-4E6D-9121-679E0C65353B}" type="parTrans" cxnId="{B058A7C0-E09C-48B6-900A-5850DBA91D6E}">
      <dgm:prSet/>
      <dgm:spPr/>
      <dgm:t>
        <a:bodyPr/>
        <a:lstStyle/>
        <a:p>
          <a:endParaRPr lang="en-GB"/>
        </a:p>
      </dgm:t>
    </dgm:pt>
    <dgm:pt modelId="{A162C44B-9ADA-4A87-89AC-0379EE0A035F}" type="sibTrans" cxnId="{B058A7C0-E09C-48B6-900A-5850DBA91D6E}">
      <dgm:prSet/>
      <dgm:spPr/>
      <dgm:t>
        <a:bodyPr/>
        <a:lstStyle/>
        <a:p>
          <a:endParaRPr lang="en-GB"/>
        </a:p>
      </dgm:t>
    </dgm:pt>
    <dgm:pt modelId="{19A03A84-0B25-4FC7-AAF6-E7816B21BE11}">
      <dgm:prSet phldrT="[Text]" custT="1"/>
      <dgm:spPr>
        <a:solidFill>
          <a:srgbClr val="0070C0"/>
        </a:solidFill>
      </dgm:spPr>
      <dgm:t>
        <a:bodyPr/>
        <a:lstStyle/>
        <a:p>
          <a:r>
            <a:rPr lang="en-GB" sz="1400" b="1" dirty="0" err="1"/>
            <a:t>Consumidor</a:t>
          </a:r>
          <a:r>
            <a:rPr lang="en-GB" sz="1400" b="1" dirty="0"/>
            <a:t> Final (</a:t>
          </a:r>
          <a:r>
            <a:rPr lang="en-GB" sz="1400" b="1" dirty="0" err="1"/>
            <a:t>p</a:t>
          </a:r>
          <a:r>
            <a:rPr lang="en-GB" sz="1400" b="1" i="0" dirty="0" err="1">
              <a:solidFill>
                <a:srgbClr val="FFFFFF"/>
              </a:solidFill>
              <a:latin typeface="Franklin Gothic Book" panose="020F0502020204030204"/>
              <a:ea typeface="+mn-ea"/>
              <a:cs typeface="+mn-cs"/>
            </a:rPr>
            <a:t>ã</a:t>
          </a:r>
          <a:r>
            <a:rPr lang="en-GB" sz="1400" b="1" dirty="0" err="1"/>
            <a:t>o</a:t>
          </a:r>
          <a:r>
            <a:rPr lang="en-GB" sz="1200" dirty="0"/>
            <a:t>)</a:t>
          </a:r>
        </a:p>
      </dgm:t>
    </dgm:pt>
    <dgm:pt modelId="{5BDF5AC7-B150-4993-9465-631F8085E1A8}" type="parTrans" cxnId="{B569DE6B-1CC1-49CF-B6FF-117A8E3344B9}">
      <dgm:prSet/>
      <dgm:spPr/>
      <dgm:t>
        <a:bodyPr/>
        <a:lstStyle/>
        <a:p>
          <a:endParaRPr lang="en-GB"/>
        </a:p>
      </dgm:t>
    </dgm:pt>
    <dgm:pt modelId="{8B936ABE-DB7D-4BFF-9799-A9C08BD719AB}" type="sibTrans" cxnId="{B569DE6B-1CC1-49CF-B6FF-117A8E3344B9}">
      <dgm:prSet/>
      <dgm:spPr/>
      <dgm:t>
        <a:bodyPr/>
        <a:lstStyle/>
        <a:p>
          <a:endParaRPr lang="en-GB"/>
        </a:p>
      </dgm:t>
    </dgm:pt>
    <dgm:pt modelId="{FB88144F-6796-45A8-B472-F411FE227C17}" type="pres">
      <dgm:prSet presAssocID="{DEC62A6F-1F20-4289-B734-8C07F858D7CB}" presName="cycle" presStyleCnt="0">
        <dgm:presLayoutVars>
          <dgm:dir/>
          <dgm:resizeHandles val="exact"/>
        </dgm:presLayoutVars>
      </dgm:prSet>
      <dgm:spPr/>
    </dgm:pt>
    <dgm:pt modelId="{8FA7B274-B457-4D39-A0A0-258B45E7F6C5}" type="pres">
      <dgm:prSet presAssocID="{ED9B8644-90D7-4BC0-AE3E-48FE3A86FC8A}" presName="node" presStyleLbl="node1" presStyleIdx="0" presStyleCnt="5" custScaleX="165250" custRadScaleRad="100000" custRadScaleInc="-89">
        <dgm:presLayoutVars>
          <dgm:bulletEnabled val="1"/>
        </dgm:presLayoutVars>
      </dgm:prSet>
      <dgm:spPr/>
    </dgm:pt>
    <dgm:pt modelId="{52CBDEF6-950F-4980-8869-43AEA2E5C3D4}" type="pres">
      <dgm:prSet presAssocID="{ED9B8644-90D7-4BC0-AE3E-48FE3A86FC8A}" presName="spNode" presStyleCnt="0"/>
      <dgm:spPr/>
    </dgm:pt>
    <dgm:pt modelId="{3D3AEA2D-0187-4E07-894A-9C563499D489}" type="pres">
      <dgm:prSet presAssocID="{488D8CFD-0DFC-43BF-BF80-B8872986F0DC}" presName="sibTrans" presStyleLbl="sibTrans1D1" presStyleIdx="0" presStyleCnt="5"/>
      <dgm:spPr/>
    </dgm:pt>
    <dgm:pt modelId="{57AEC513-2020-4BBA-9580-8D01A46D1B58}" type="pres">
      <dgm:prSet presAssocID="{4E1F6F47-419F-4DA4-805F-069A77B1241D}" presName="node" presStyleLbl="node1" presStyleIdx="1" presStyleCnt="5" custScaleX="189777" custScaleY="120797" custRadScaleRad="118772" custRadScaleInc="29221">
        <dgm:presLayoutVars>
          <dgm:bulletEnabled val="1"/>
        </dgm:presLayoutVars>
      </dgm:prSet>
      <dgm:spPr/>
    </dgm:pt>
    <dgm:pt modelId="{3E74A9E0-8600-4402-A6D6-E751FE69EF59}" type="pres">
      <dgm:prSet presAssocID="{4E1F6F47-419F-4DA4-805F-069A77B1241D}" presName="spNode" presStyleCnt="0"/>
      <dgm:spPr/>
    </dgm:pt>
    <dgm:pt modelId="{F6C66A3B-65CA-49B7-8AE5-5DC3A7C26990}" type="pres">
      <dgm:prSet presAssocID="{A25E225C-E1EB-4DDE-A2BC-02BB2C001D78}" presName="sibTrans" presStyleLbl="sibTrans1D1" presStyleIdx="1" presStyleCnt="5"/>
      <dgm:spPr/>
    </dgm:pt>
    <dgm:pt modelId="{152C8007-14B5-4B36-B297-A069DF405874}" type="pres">
      <dgm:prSet presAssocID="{396E29E1-768A-493F-B6E6-1C5352D90093}" presName="node" presStyleLbl="node1" presStyleIdx="2" presStyleCnt="5" custScaleX="176794" custRadScaleRad="126177" custRadScaleInc="-71343">
        <dgm:presLayoutVars>
          <dgm:bulletEnabled val="1"/>
        </dgm:presLayoutVars>
      </dgm:prSet>
      <dgm:spPr/>
    </dgm:pt>
    <dgm:pt modelId="{06C5A72C-E2D2-4807-A5C5-497709DBFAC2}" type="pres">
      <dgm:prSet presAssocID="{396E29E1-768A-493F-B6E6-1C5352D90093}" presName="spNode" presStyleCnt="0"/>
      <dgm:spPr/>
    </dgm:pt>
    <dgm:pt modelId="{9D357FD3-5C71-4166-8932-77936F4F423F}" type="pres">
      <dgm:prSet presAssocID="{A94724C4-A6C7-4A73-89B5-F8A122359D43}" presName="sibTrans" presStyleLbl="sibTrans1D1" presStyleIdx="2" presStyleCnt="5"/>
      <dgm:spPr/>
    </dgm:pt>
    <dgm:pt modelId="{BF5920D7-54B5-4675-A184-ACBD2CDCAAD4}" type="pres">
      <dgm:prSet presAssocID="{D27A4D1B-5D43-4D6D-951C-8FE0A65FC0D7}" presName="node" presStyleLbl="node1" presStyleIdx="3" presStyleCnt="5" custScaleX="184065" custRadScaleRad="133919" custRadScaleInc="87021">
        <dgm:presLayoutVars>
          <dgm:bulletEnabled val="1"/>
        </dgm:presLayoutVars>
      </dgm:prSet>
      <dgm:spPr/>
    </dgm:pt>
    <dgm:pt modelId="{FEE89C7D-3266-4A6B-9BA4-9A471B8E0DBB}" type="pres">
      <dgm:prSet presAssocID="{D27A4D1B-5D43-4D6D-951C-8FE0A65FC0D7}" presName="spNode" presStyleCnt="0"/>
      <dgm:spPr/>
    </dgm:pt>
    <dgm:pt modelId="{9E4B6613-A265-4556-9F9D-D7AE6FC02302}" type="pres">
      <dgm:prSet presAssocID="{A162C44B-9ADA-4A87-89AC-0379EE0A035F}" presName="sibTrans" presStyleLbl="sibTrans1D1" presStyleIdx="3" presStyleCnt="5"/>
      <dgm:spPr/>
    </dgm:pt>
    <dgm:pt modelId="{23DD8E84-1E5D-4162-8FD3-60301F78730E}" type="pres">
      <dgm:prSet presAssocID="{19A03A84-0B25-4FC7-AAF6-E7816B21BE11}" presName="node" presStyleLbl="node1" presStyleIdx="4" presStyleCnt="5" custScaleX="181213" custScaleY="108469" custRadScaleRad="114396" custRadScaleInc="-15058">
        <dgm:presLayoutVars>
          <dgm:bulletEnabled val="1"/>
        </dgm:presLayoutVars>
      </dgm:prSet>
      <dgm:spPr/>
    </dgm:pt>
    <dgm:pt modelId="{4800E69E-176E-4018-B1BD-32EAC5AB2144}" type="pres">
      <dgm:prSet presAssocID="{19A03A84-0B25-4FC7-AAF6-E7816B21BE11}" presName="spNode" presStyleCnt="0"/>
      <dgm:spPr/>
    </dgm:pt>
    <dgm:pt modelId="{28854DFA-7E25-4666-B18F-520179F0DC3D}" type="pres">
      <dgm:prSet presAssocID="{8B936ABE-DB7D-4BFF-9799-A9C08BD719AB}" presName="sibTrans" presStyleLbl="sibTrans1D1" presStyleIdx="4" presStyleCnt="5"/>
      <dgm:spPr/>
    </dgm:pt>
  </dgm:ptLst>
  <dgm:cxnLst>
    <dgm:cxn modelId="{1F806209-566A-4346-86E2-E729EC516D74}" type="presOf" srcId="{4E1F6F47-419F-4DA4-805F-069A77B1241D}" destId="{57AEC513-2020-4BBA-9580-8D01A46D1B58}" srcOrd="0" destOrd="0" presId="urn:microsoft.com/office/officeart/2005/8/layout/cycle5"/>
    <dgm:cxn modelId="{DB657E11-FF5E-4C65-B8DC-A691976CA873}" srcId="{DEC62A6F-1F20-4289-B734-8C07F858D7CB}" destId="{ED9B8644-90D7-4BC0-AE3E-48FE3A86FC8A}" srcOrd="0" destOrd="0" parTransId="{3FCC9528-D01F-4F74-8AC4-12B15DD74E74}" sibTransId="{488D8CFD-0DFC-43BF-BF80-B8872986F0DC}"/>
    <dgm:cxn modelId="{002F0D5B-61D9-49BB-A306-51D5ED725E2E}" type="presOf" srcId="{A162C44B-9ADA-4A87-89AC-0379EE0A035F}" destId="{9E4B6613-A265-4556-9F9D-D7AE6FC02302}" srcOrd="0" destOrd="0" presId="urn:microsoft.com/office/officeart/2005/8/layout/cycle5"/>
    <dgm:cxn modelId="{04373C63-07CA-4386-88D7-6370E1C110BE}" type="presOf" srcId="{8B936ABE-DB7D-4BFF-9799-A9C08BD719AB}" destId="{28854DFA-7E25-4666-B18F-520179F0DC3D}" srcOrd="0" destOrd="0" presId="urn:microsoft.com/office/officeart/2005/8/layout/cycle5"/>
    <dgm:cxn modelId="{D2A4ED45-7534-4EA3-9067-44132A340E2B}" srcId="{DEC62A6F-1F20-4289-B734-8C07F858D7CB}" destId="{4E1F6F47-419F-4DA4-805F-069A77B1241D}" srcOrd="1" destOrd="0" parTransId="{55B62113-362D-40FC-9874-21EDE4A0E488}" sibTransId="{A25E225C-E1EB-4DDE-A2BC-02BB2C001D78}"/>
    <dgm:cxn modelId="{534D0766-D9F8-44D2-A16F-B8E009D73FDC}" type="presOf" srcId="{396E29E1-768A-493F-B6E6-1C5352D90093}" destId="{152C8007-14B5-4B36-B297-A069DF405874}" srcOrd="0" destOrd="0" presId="urn:microsoft.com/office/officeart/2005/8/layout/cycle5"/>
    <dgm:cxn modelId="{B67D9749-8F1A-425C-A33C-5B921549D57E}" type="presOf" srcId="{A94724C4-A6C7-4A73-89B5-F8A122359D43}" destId="{9D357FD3-5C71-4166-8932-77936F4F423F}" srcOrd="0" destOrd="0" presId="urn:microsoft.com/office/officeart/2005/8/layout/cycle5"/>
    <dgm:cxn modelId="{B569DE6B-1CC1-49CF-B6FF-117A8E3344B9}" srcId="{DEC62A6F-1F20-4289-B734-8C07F858D7CB}" destId="{19A03A84-0B25-4FC7-AAF6-E7816B21BE11}" srcOrd="4" destOrd="0" parTransId="{5BDF5AC7-B150-4993-9465-631F8085E1A8}" sibTransId="{8B936ABE-DB7D-4BFF-9799-A9C08BD719AB}"/>
    <dgm:cxn modelId="{8C999057-08B6-4D88-B10C-692923093EDC}" type="presOf" srcId="{ED9B8644-90D7-4BC0-AE3E-48FE3A86FC8A}" destId="{8FA7B274-B457-4D39-A0A0-258B45E7F6C5}" srcOrd="0" destOrd="0" presId="urn:microsoft.com/office/officeart/2005/8/layout/cycle5"/>
    <dgm:cxn modelId="{BDD4F77F-8525-4DDC-93C8-2044D4BEED39}" type="presOf" srcId="{488D8CFD-0DFC-43BF-BF80-B8872986F0DC}" destId="{3D3AEA2D-0187-4E07-894A-9C563499D489}" srcOrd="0" destOrd="0" presId="urn:microsoft.com/office/officeart/2005/8/layout/cycle5"/>
    <dgm:cxn modelId="{5ECC3692-AC68-4A8C-B71E-74BC08A94A07}" type="presOf" srcId="{DEC62A6F-1F20-4289-B734-8C07F858D7CB}" destId="{FB88144F-6796-45A8-B472-F411FE227C17}" srcOrd="0" destOrd="0" presId="urn:microsoft.com/office/officeart/2005/8/layout/cycle5"/>
    <dgm:cxn modelId="{4F6B0DA7-E0C7-4306-81CE-9D24F9A983EC}" type="presOf" srcId="{A25E225C-E1EB-4DDE-A2BC-02BB2C001D78}" destId="{F6C66A3B-65CA-49B7-8AE5-5DC3A7C26990}" srcOrd="0" destOrd="0" presId="urn:microsoft.com/office/officeart/2005/8/layout/cycle5"/>
    <dgm:cxn modelId="{27CB20AC-D590-4F99-A861-26BA0B74D968}" srcId="{DEC62A6F-1F20-4289-B734-8C07F858D7CB}" destId="{396E29E1-768A-493F-B6E6-1C5352D90093}" srcOrd="2" destOrd="0" parTransId="{5A7AC737-C0E3-4602-90E6-CDE1400BED49}" sibTransId="{A94724C4-A6C7-4A73-89B5-F8A122359D43}"/>
    <dgm:cxn modelId="{B058A7C0-E09C-48B6-900A-5850DBA91D6E}" srcId="{DEC62A6F-1F20-4289-B734-8C07F858D7CB}" destId="{D27A4D1B-5D43-4D6D-951C-8FE0A65FC0D7}" srcOrd="3" destOrd="0" parTransId="{6ABC4002-7309-4E6D-9121-679E0C65353B}" sibTransId="{A162C44B-9ADA-4A87-89AC-0379EE0A035F}"/>
    <dgm:cxn modelId="{67D09CF5-F5E5-46BB-9CDE-2F0C61EFE149}" type="presOf" srcId="{19A03A84-0B25-4FC7-AAF6-E7816B21BE11}" destId="{23DD8E84-1E5D-4162-8FD3-60301F78730E}" srcOrd="0" destOrd="0" presId="urn:microsoft.com/office/officeart/2005/8/layout/cycle5"/>
    <dgm:cxn modelId="{119E76F9-E3D4-4054-A3B9-73090A3FFE3B}" type="presOf" srcId="{D27A4D1B-5D43-4D6D-951C-8FE0A65FC0D7}" destId="{BF5920D7-54B5-4675-A184-ACBD2CDCAAD4}" srcOrd="0" destOrd="0" presId="urn:microsoft.com/office/officeart/2005/8/layout/cycle5"/>
    <dgm:cxn modelId="{8FDC2747-478A-41FC-BA5E-77B825F26FCC}" type="presParOf" srcId="{FB88144F-6796-45A8-B472-F411FE227C17}" destId="{8FA7B274-B457-4D39-A0A0-258B45E7F6C5}" srcOrd="0" destOrd="0" presId="urn:microsoft.com/office/officeart/2005/8/layout/cycle5"/>
    <dgm:cxn modelId="{C91B4123-A35C-4BA7-97A9-9647546E8EF5}" type="presParOf" srcId="{FB88144F-6796-45A8-B472-F411FE227C17}" destId="{52CBDEF6-950F-4980-8869-43AEA2E5C3D4}" srcOrd="1" destOrd="0" presId="urn:microsoft.com/office/officeart/2005/8/layout/cycle5"/>
    <dgm:cxn modelId="{5837CAA2-EC19-4E81-A43A-80FC70A96D4D}" type="presParOf" srcId="{FB88144F-6796-45A8-B472-F411FE227C17}" destId="{3D3AEA2D-0187-4E07-894A-9C563499D489}" srcOrd="2" destOrd="0" presId="urn:microsoft.com/office/officeart/2005/8/layout/cycle5"/>
    <dgm:cxn modelId="{A40BC36A-720C-4CCC-9705-DC479B684625}" type="presParOf" srcId="{FB88144F-6796-45A8-B472-F411FE227C17}" destId="{57AEC513-2020-4BBA-9580-8D01A46D1B58}" srcOrd="3" destOrd="0" presId="urn:microsoft.com/office/officeart/2005/8/layout/cycle5"/>
    <dgm:cxn modelId="{259E584F-AEA3-4E7C-B0DA-DCE7FBE5A863}" type="presParOf" srcId="{FB88144F-6796-45A8-B472-F411FE227C17}" destId="{3E74A9E0-8600-4402-A6D6-E751FE69EF59}" srcOrd="4" destOrd="0" presId="urn:microsoft.com/office/officeart/2005/8/layout/cycle5"/>
    <dgm:cxn modelId="{4EFD3A12-C0C8-498B-837B-2BC41772E61B}" type="presParOf" srcId="{FB88144F-6796-45A8-B472-F411FE227C17}" destId="{F6C66A3B-65CA-49B7-8AE5-5DC3A7C26990}" srcOrd="5" destOrd="0" presId="urn:microsoft.com/office/officeart/2005/8/layout/cycle5"/>
    <dgm:cxn modelId="{44BE8C9C-0237-4BAB-8C1E-0BFF353197D8}" type="presParOf" srcId="{FB88144F-6796-45A8-B472-F411FE227C17}" destId="{152C8007-14B5-4B36-B297-A069DF405874}" srcOrd="6" destOrd="0" presId="urn:microsoft.com/office/officeart/2005/8/layout/cycle5"/>
    <dgm:cxn modelId="{32EC0D2B-0F7B-4F08-B9E1-7A68CD3E3FA3}" type="presParOf" srcId="{FB88144F-6796-45A8-B472-F411FE227C17}" destId="{06C5A72C-E2D2-4807-A5C5-497709DBFAC2}" srcOrd="7" destOrd="0" presId="urn:microsoft.com/office/officeart/2005/8/layout/cycle5"/>
    <dgm:cxn modelId="{D779555C-D051-4D2B-AEDC-C6A486EFE3F8}" type="presParOf" srcId="{FB88144F-6796-45A8-B472-F411FE227C17}" destId="{9D357FD3-5C71-4166-8932-77936F4F423F}" srcOrd="8" destOrd="0" presId="urn:microsoft.com/office/officeart/2005/8/layout/cycle5"/>
    <dgm:cxn modelId="{16C9BDF2-374A-42AB-B27D-52BD831B2151}" type="presParOf" srcId="{FB88144F-6796-45A8-B472-F411FE227C17}" destId="{BF5920D7-54B5-4675-A184-ACBD2CDCAAD4}" srcOrd="9" destOrd="0" presId="urn:microsoft.com/office/officeart/2005/8/layout/cycle5"/>
    <dgm:cxn modelId="{ED134EB0-21F3-4054-8DA4-8E9F988C8C1E}" type="presParOf" srcId="{FB88144F-6796-45A8-B472-F411FE227C17}" destId="{FEE89C7D-3266-4A6B-9BA4-9A471B8E0DBB}" srcOrd="10" destOrd="0" presId="urn:microsoft.com/office/officeart/2005/8/layout/cycle5"/>
    <dgm:cxn modelId="{85367A24-F581-4254-ABF0-FFC1EFBB6CE9}" type="presParOf" srcId="{FB88144F-6796-45A8-B472-F411FE227C17}" destId="{9E4B6613-A265-4556-9F9D-D7AE6FC02302}" srcOrd="11" destOrd="0" presId="urn:microsoft.com/office/officeart/2005/8/layout/cycle5"/>
    <dgm:cxn modelId="{FE4E0011-5C1B-41CA-8810-575593E7F46B}" type="presParOf" srcId="{FB88144F-6796-45A8-B472-F411FE227C17}" destId="{23DD8E84-1E5D-4162-8FD3-60301F78730E}" srcOrd="12" destOrd="0" presId="urn:microsoft.com/office/officeart/2005/8/layout/cycle5"/>
    <dgm:cxn modelId="{6E5C8D97-3C04-435A-B6BE-23E7C5CBB880}" type="presParOf" srcId="{FB88144F-6796-45A8-B472-F411FE227C17}" destId="{4800E69E-176E-4018-B1BD-32EAC5AB2144}" srcOrd="13" destOrd="0" presId="urn:microsoft.com/office/officeart/2005/8/layout/cycle5"/>
    <dgm:cxn modelId="{FF16F0AF-7CD2-4035-9A63-AAB499143611}" type="presParOf" srcId="{FB88144F-6796-45A8-B472-F411FE227C17}" destId="{28854DFA-7E25-4666-B18F-520179F0DC3D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A7B274-B457-4D39-A0A0-258B45E7F6C5}">
      <dsp:nvSpPr>
        <dsp:cNvPr id="0" name=""/>
        <dsp:cNvSpPr/>
      </dsp:nvSpPr>
      <dsp:spPr>
        <a:xfrm>
          <a:off x="3860772" y="2716"/>
          <a:ext cx="2276529" cy="895457"/>
        </a:xfrm>
        <a:prstGeom prst="roundRect">
          <a:avLst/>
        </a:prstGeom>
        <a:solidFill>
          <a:srgbClr val="0070C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 err="1"/>
            <a:t>Importa</a:t>
          </a:r>
          <a:r>
            <a:rPr lang="en-GB" sz="1400" b="1" kern="1200" dirty="0" err="1">
              <a:solidFill>
                <a:srgbClr val="FFFFFF"/>
              </a:solidFill>
              <a:latin typeface="Franklin Gothic Book" panose="020F0502020204030204"/>
              <a:ea typeface="+mn-ea"/>
              <a:cs typeface="+mn-cs"/>
            </a:rPr>
            <a:t>çã</a:t>
          </a:r>
          <a:r>
            <a:rPr lang="en-GB" sz="1400" b="1" kern="1200" dirty="0" err="1"/>
            <a:t>o</a:t>
          </a:r>
          <a:r>
            <a:rPr lang="en-GB" sz="1400" b="1" kern="1200" dirty="0"/>
            <a:t> do </a:t>
          </a:r>
          <a:r>
            <a:rPr lang="en-GB" sz="1400" b="1" kern="1200" dirty="0" err="1"/>
            <a:t>gr</a:t>
          </a:r>
          <a:r>
            <a:rPr lang="en-GB" sz="1400" b="1" kern="1200" dirty="0" err="1">
              <a:solidFill>
                <a:srgbClr val="FFFFFF"/>
              </a:solidFill>
              <a:latin typeface="Franklin Gothic Book" panose="020F0502020204030204"/>
              <a:ea typeface="+mn-ea"/>
              <a:cs typeface="+mn-cs"/>
            </a:rPr>
            <a:t>ã</a:t>
          </a:r>
          <a:r>
            <a:rPr lang="en-GB" sz="1400" b="1" kern="1200" dirty="0" err="1"/>
            <a:t>o</a:t>
          </a:r>
          <a:r>
            <a:rPr lang="en-GB" sz="1400" b="1" kern="1200" dirty="0"/>
            <a:t>/farinha de trigo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i="1" kern="1200" dirty="0" err="1"/>
            <a:t>Custo</a:t>
          </a:r>
          <a:r>
            <a:rPr lang="en-GB" sz="1200" i="1" kern="1200" dirty="0"/>
            <a:t>, Seguro, </a:t>
          </a:r>
          <a:r>
            <a:rPr lang="en-GB" sz="1200" i="1" kern="1200" dirty="0" err="1"/>
            <a:t>frete</a:t>
          </a:r>
          <a:r>
            <a:rPr lang="en-GB" sz="1200" i="1" kern="1200" dirty="0"/>
            <a:t>, </a:t>
          </a:r>
          <a:r>
            <a:rPr lang="en-GB" sz="1200" i="1" kern="1200" dirty="0" err="1"/>
            <a:t>taxas</a:t>
          </a:r>
          <a:r>
            <a:rPr lang="en-GB" sz="1200" i="1" kern="1200" dirty="0"/>
            <a:t> </a:t>
          </a:r>
          <a:r>
            <a:rPr lang="en-GB" sz="1200" i="1" kern="1200" dirty="0" err="1"/>
            <a:t>portu</a:t>
          </a:r>
          <a:r>
            <a:rPr lang="en-GB" sz="1200" i="1" kern="1200" dirty="0" err="1">
              <a:latin typeface="Garamond" panose="02020404030301010803" pitchFamily="18" charset="0"/>
            </a:rPr>
            <a:t>á</a:t>
          </a:r>
          <a:r>
            <a:rPr lang="en-GB" sz="1200" i="1" kern="1200" dirty="0" err="1"/>
            <a:t>rias</a:t>
          </a:r>
          <a:r>
            <a:rPr lang="en-GB" sz="1200" i="1" kern="1200" dirty="0"/>
            <a:t>, </a:t>
          </a:r>
          <a:r>
            <a:rPr lang="en-GB" sz="1200" i="1" kern="1200" dirty="0" err="1"/>
            <a:t>Kudumba</a:t>
          </a:r>
          <a:r>
            <a:rPr lang="en-GB" sz="1200" i="1" kern="1200" dirty="0"/>
            <a:t> e </a:t>
          </a:r>
          <a:r>
            <a:rPr lang="en-GB" sz="1200" i="1" kern="1200" dirty="0" err="1"/>
            <a:t>Mcnet</a:t>
          </a:r>
          <a:endParaRPr lang="en-GB" sz="1200" i="1" kern="1200" dirty="0"/>
        </a:p>
      </dsp:txBody>
      <dsp:txXfrm>
        <a:off x="3904485" y="46429"/>
        <a:ext cx="2189103" cy="808031"/>
      </dsp:txXfrm>
    </dsp:sp>
    <dsp:sp modelId="{3D3AEA2D-0187-4E07-894A-9C563499D489}">
      <dsp:nvSpPr>
        <dsp:cNvPr id="0" name=""/>
        <dsp:cNvSpPr/>
      </dsp:nvSpPr>
      <dsp:spPr>
        <a:xfrm>
          <a:off x="3871815" y="794129"/>
          <a:ext cx="3581137" cy="3581137"/>
        </a:xfrm>
        <a:custGeom>
          <a:avLst/>
          <a:gdLst/>
          <a:ahLst/>
          <a:cxnLst/>
          <a:rect l="0" t="0" r="0" b="0"/>
          <a:pathLst>
            <a:path>
              <a:moveTo>
                <a:pt x="2433099" y="119254"/>
              </a:moveTo>
              <a:arcTo wR="1790568" hR="1790568" stAng="17461745" swAng="1034331"/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AEC513-2020-4BBA-9580-8D01A46D1B58}">
      <dsp:nvSpPr>
        <dsp:cNvPr id="0" name=""/>
        <dsp:cNvSpPr/>
      </dsp:nvSpPr>
      <dsp:spPr>
        <a:xfrm>
          <a:off x="5780207" y="1294853"/>
          <a:ext cx="2614420" cy="1081686"/>
        </a:xfrm>
        <a:prstGeom prst="roundRect">
          <a:avLst/>
        </a:prstGeom>
        <a:solidFill>
          <a:srgbClr val="0070C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 err="1"/>
            <a:t>Terminais</a:t>
          </a:r>
          <a:r>
            <a:rPr lang="en-GB" sz="1400" b="1" kern="1200" dirty="0"/>
            <a:t> </a:t>
          </a:r>
          <a:r>
            <a:rPr lang="en-GB" sz="1400" b="1" kern="1200" dirty="0" err="1"/>
            <a:t>graneleiros</a:t>
          </a:r>
          <a:r>
            <a:rPr lang="en-GB" sz="1400" b="1" kern="1200" dirty="0"/>
            <a:t> de </a:t>
          </a:r>
          <a:r>
            <a:rPr lang="en-GB" sz="1400" b="1" kern="1200" dirty="0" err="1"/>
            <a:t>cereais</a:t>
          </a:r>
          <a:endParaRPr lang="en-GB" sz="1400" b="1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i="1" kern="1200" dirty="0" err="1"/>
            <a:t>Recebimento</a:t>
          </a:r>
          <a:r>
            <a:rPr lang="en-GB" sz="1200" i="1" kern="1200" dirty="0"/>
            <a:t>, </a:t>
          </a:r>
          <a:r>
            <a:rPr lang="en-GB" sz="1200" i="1" kern="1200" dirty="0" err="1"/>
            <a:t>Armazenagem</a:t>
          </a:r>
          <a:r>
            <a:rPr lang="en-GB" sz="1200" i="1" kern="1200" dirty="0"/>
            <a:t> e </a:t>
          </a:r>
          <a:r>
            <a:rPr lang="en-GB" sz="1200" i="1" kern="1200" dirty="0" err="1">
              <a:solidFill>
                <a:srgbClr val="FFFFFF"/>
              </a:solidFill>
              <a:latin typeface="Franklin Gothic Book" panose="020F0502020204030204"/>
              <a:ea typeface="+mn-ea"/>
              <a:cs typeface="+mn-cs"/>
            </a:rPr>
            <a:t>Expedição</a:t>
          </a:r>
          <a:endParaRPr lang="en-GB" sz="1200" i="1" kern="1200" dirty="0">
            <a:solidFill>
              <a:srgbClr val="FFFFFF"/>
            </a:solidFill>
            <a:latin typeface="Franklin Gothic Book" panose="020F0502020204030204"/>
            <a:ea typeface="+mn-ea"/>
            <a:cs typeface="+mn-cs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800" kern="1200" dirty="0"/>
        </a:p>
      </dsp:txBody>
      <dsp:txXfrm>
        <a:off x="5833011" y="1347657"/>
        <a:ext cx="2508812" cy="976078"/>
      </dsp:txXfrm>
    </dsp:sp>
    <dsp:sp modelId="{F6C66A3B-65CA-49B7-8AE5-5DC3A7C26990}">
      <dsp:nvSpPr>
        <dsp:cNvPr id="0" name=""/>
        <dsp:cNvSpPr/>
      </dsp:nvSpPr>
      <dsp:spPr>
        <a:xfrm>
          <a:off x="3560694" y="851217"/>
          <a:ext cx="3581137" cy="3581137"/>
        </a:xfrm>
        <a:custGeom>
          <a:avLst/>
          <a:gdLst/>
          <a:ahLst/>
          <a:cxnLst/>
          <a:rect l="0" t="0" r="0" b="0"/>
          <a:pathLst>
            <a:path>
              <a:moveTo>
                <a:pt x="3577676" y="1679298"/>
              </a:moveTo>
              <a:arcTo wR="1790568" hR="1790568" stAng="21386233" swAng="903934"/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2C8007-14B5-4B36-B297-A069DF405874}">
      <dsp:nvSpPr>
        <dsp:cNvPr id="0" name=""/>
        <dsp:cNvSpPr/>
      </dsp:nvSpPr>
      <dsp:spPr>
        <a:xfrm>
          <a:off x="5589167" y="3149101"/>
          <a:ext cx="2435562" cy="895457"/>
        </a:xfrm>
        <a:prstGeom prst="roundRect">
          <a:avLst/>
        </a:prstGeom>
        <a:solidFill>
          <a:srgbClr val="0070C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 err="1"/>
            <a:t>Moageiras</a:t>
          </a:r>
          <a:endParaRPr lang="en-GB" sz="1200" b="1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i="1" kern="1200" dirty="0" err="1"/>
            <a:t>Transporte</a:t>
          </a:r>
          <a:r>
            <a:rPr lang="en-GB" sz="1200" i="1" kern="1200" dirty="0"/>
            <a:t> das </a:t>
          </a:r>
          <a:r>
            <a:rPr lang="en-GB" sz="1200" i="1" kern="1200" dirty="0" err="1"/>
            <a:t>terminais</a:t>
          </a:r>
          <a:r>
            <a:rPr lang="en-GB" sz="1200" i="1" kern="1200" dirty="0"/>
            <a:t> </a:t>
          </a:r>
          <a:r>
            <a:rPr lang="en-GB" sz="1200" i="1" kern="1200" dirty="0" err="1"/>
            <a:t>aos</a:t>
          </a:r>
          <a:r>
            <a:rPr lang="en-GB" sz="1200" i="1" kern="1200" dirty="0"/>
            <a:t> silos &amp; </a:t>
          </a:r>
          <a:r>
            <a:rPr lang="en-GB" sz="1200" i="1" kern="1200" dirty="0" err="1"/>
            <a:t>moagem</a:t>
          </a:r>
          <a:r>
            <a:rPr lang="en-GB" sz="1200" i="1" kern="1200" dirty="0"/>
            <a:t> do </a:t>
          </a:r>
          <a:r>
            <a:rPr lang="en-GB" sz="1200" i="1" kern="1200" dirty="0" err="1"/>
            <a:t>gr</a:t>
          </a:r>
          <a:r>
            <a:rPr lang="en-GB" sz="1200" i="1" kern="1200" dirty="0" err="1">
              <a:solidFill>
                <a:srgbClr val="FFFFFF"/>
              </a:solidFill>
              <a:latin typeface="Franklin Gothic Book" panose="020F0502020204030204"/>
              <a:ea typeface="+mn-ea"/>
              <a:cs typeface="+mn-cs"/>
            </a:rPr>
            <a:t>ã</a:t>
          </a:r>
          <a:r>
            <a:rPr lang="en-GB" sz="1200" i="1" kern="1200" dirty="0" err="1"/>
            <a:t>o</a:t>
          </a:r>
          <a:r>
            <a:rPr lang="en-GB" sz="1200" i="1" kern="1200" dirty="0"/>
            <a:t> p/ </a:t>
          </a:r>
          <a:r>
            <a:rPr lang="en-GB" sz="1200" i="1" kern="1200" dirty="0" err="1"/>
            <a:t>obter</a:t>
          </a:r>
          <a:r>
            <a:rPr lang="en-GB" sz="1200" i="1" kern="1200" dirty="0"/>
            <a:t> a farinha</a:t>
          </a:r>
        </a:p>
      </dsp:txBody>
      <dsp:txXfrm>
        <a:off x="5632880" y="3192814"/>
        <a:ext cx="2348136" cy="808031"/>
      </dsp:txXfrm>
    </dsp:sp>
    <dsp:sp modelId="{9D357FD3-5C71-4166-8932-77936F4F423F}">
      <dsp:nvSpPr>
        <dsp:cNvPr id="0" name=""/>
        <dsp:cNvSpPr/>
      </dsp:nvSpPr>
      <dsp:spPr>
        <a:xfrm>
          <a:off x="3089042" y="1247369"/>
          <a:ext cx="3581137" cy="3581137"/>
        </a:xfrm>
        <a:custGeom>
          <a:avLst/>
          <a:gdLst/>
          <a:ahLst/>
          <a:cxnLst/>
          <a:rect l="0" t="0" r="0" b="0"/>
          <a:pathLst>
            <a:path>
              <a:moveTo>
                <a:pt x="2859268" y="3227237"/>
              </a:moveTo>
              <a:arcTo wR="1790568" hR="1790568" stAng="3201325" swAng="4502570"/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5920D7-54B5-4675-A184-ACBD2CDCAAD4}">
      <dsp:nvSpPr>
        <dsp:cNvPr id="0" name=""/>
        <dsp:cNvSpPr/>
      </dsp:nvSpPr>
      <dsp:spPr>
        <a:xfrm>
          <a:off x="1723406" y="3103313"/>
          <a:ext cx="2535730" cy="895457"/>
        </a:xfrm>
        <a:prstGeom prst="roundRect">
          <a:avLst/>
        </a:prstGeom>
        <a:solidFill>
          <a:srgbClr val="0070C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 err="1"/>
            <a:t>Panificadoras</a:t>
          </a:r>
          <a:endParaRPr lang="en-GB" sz="1200" b="1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1" kern="1200" dirty="0" err="1"/>
            <a:t>Transforma</a:t>
          </a:r>
          <a:r>
            <a:rPr lang="en-GB" sz="1200" i="1" kern="1200" dirty="0" err="1">
              <a:solidFill>
                <a:srgbClr val="FFFFFF"/>
              </a:solidFill>
              <a:latin typeface="Franklin Gothic Book" panose="020F0502020204030204"/>
              <a:ea typeface="+mn-ea"/>
              <a:cs typeface="+mn-cs"/>
            </a:rPr>
            <a:t>çã</a:t>
          </a:r>
          <a:r>
            <a:rPr lang="en-GB" sz="1200" b="0" i="1" kern="1200" dirty="0" err="1"/>
            <a:t>o</a:t>
          </a:r>
          <a:r>
            <a:rPr lang="en-GB" sz="1200" b="0" i="1" kern="1200" dirty="0"/>
            <a:t> da farinha </a:t>
          </a:r>
          <a:r>
            <a:rPr lang="en-GB" sz="1200" b="0" i="1" kern="1200" dirty="0" err="1"/>
            <a:t>em</a:t>
          </a:r>
          <a:r>
            <a:rPr lang="en-GB" sz="1200" b="0" i="1" kern="1200" dirty="0"/>
            <a:t> </a:t>
          </a:r>
          <a:r>
            <a:rPr lang="en-GB" sz="1200" b="0" i="1" kern="1200" dirty="0" err="1"/>
            <a:t>p</a:t>
          </a:r>
          <a:r>
            <a:rPr lang="en-GB" sz="1200" i="1" kern="1200" dirty="0" err="1">
              <a:solidFill>
                <a:srgbClr val="FFFFFF"/>
              </a:solidFill>
              <a:latin typeface="Franklin Gothic Book" panose="020F0502020204030204"/>
              <a:ea typeface="+mn-ea"/>
              <a:cs typeface="+mn-cs"/>
            </a:rPr>
            <a:t>ã</a:t>
          </a:r>
          <a:r>
            <a:rPr lang="en-GB" sz="1200" b="0" i="1" kern="1200" dirty="0" err="1"/>
            <a:t>o</a:t>
          </a:r>
          <a:r>
            <a:rPr lang="en-GB" sz="1200" b="0" i="1" kern="1200" dirty="0"/>
            <a:t> e </a:t>
          </a:r>
          <a:r>
            <a:rPr lang="en-GB" sz="1200" b="0" i="1" kern="1200" dirty="0" err="1"/>
            <a:t>venda</a:t>
          </a:r>
          <a:r>
            <a:rPr lang="en-GB" sz="1200" b="0" i="1" kern="1200" dirty="0"/>
            <a:t> (</a:t>
          </a:r>
          <a:r>
            <a:rPr lang="en-GB" sz="1200" b="0" i="1" kern="1200" dirty="0" err="1"/>
            <a:t>grosso</a:t>
          </a:r>
          <a:r>
            <a:rPr lang="en-GB" sz="1200" b="0" i="1" kern="1200" dirty="0"/>
            <a:t>/</a:t>
          </a:r>
          <a:r>
            <a:rPr lang="en-GB" sz="1200" b="0" i="1" kern="1200" dirty="0" err="1"/>
            <a:t>retalho</a:t>
          </a:r>
          <a:r>
            <a:rPr lang="en-GB" sz="1200" b="0" i="1" kern="1200" dirty="0"/>
            <a:t>)</a:t>
          </a:r>
        </a:p>
      </dsp:txBody>
      <dsp:txXfrm>
        <a:off x="1767119" y="3147026"/>
        <a:ext cx="2448304" cy="808031"/>
      </dsp:txXfrm>
    </dsp:sp>
    <dsp:sp modelId="{9E4B6613-A265-4556-9F9D-D7AE6FC02302}">
      <dsp:nvSpPr>
        <dsp:cNvPr id="0" name=""/>
        <dsp:cNvSpPr/>
      </dsp:nvSpPr>
      <dsp:spPr>
        <a:xfrm>
          <a:off x="2760384" y="1232083"/>
          <a:ext cx="3581137" cy="3581137"/>
        </a:xfrm>
        <a:custGeom>
          <a:avLst/>
          <a:gdLst/>
          <a:ahLst/>
          <a:cxnLst/>
          <a:rect l="0" t="0" r="0" b="0"/>
          <a:pathLst>
            <a:path>
              <a:moveTo>
                <a:pt x="2815" y="1690194"/>
              </a:moveTo>
              <a:arcTo wR="1790568" hR="1790568" stAng="10992811" swAng="1062265"/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DD8E84-1E5D-4162-8FD3-60301F78730E}">
      <dsp:nvSpPr>
        <dsp:cNvPr id="0" name=""/>
        <dsp:cNvSpPr/>
      </dsp:nvSpPr>
      <dsp:spPr>
        <a:xfrm>
          <a:off x="1767374" y="1246447"/>
          <a:ext cx="2496440" cy="971294"/>
        </a:xfrm>
        <a:prstGeom prst="roundRect">
          <a:avLst/>
        </a:prstGeom>
        <a:solidFill>
          <a:srgbClr val="0070C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 err="1"/>
            <a:t>Consumidor</a:t>
          </a:r>
          <a:r>
            <a:rPr lang="en-GB" sz="1400" b="1" kern="1200" dirty="0"/>
            <a:t> Final (</a:t>
          </a:r>
          <a:r>
            <a:rPr lang="en-GB" sz="1400" b="1" kern="1200" dirty="0" err="1"/>
            <a:t>p</a:t>
          </a:r>
          <a:r>
            <a:rPr lang="en-GB" sz="1400" b="1" i="0" kern="1200" dirty="0" err="1">
              <a:solidFill>
                <a:srgbClr val="FFFFFF"/>
              </a:solidFill>
              <a:latin typeface="Franklin Gothic Book" panose="020F0502020204030204"/>
              <a:ea typeface="+mn-ea"/>
              <a:cs typeface="+mn-cs"/>
            </a:rPr>
            <a:t>ã</a:t>
          </a:r>
          <a:r>
            <a:rPr lang="en-GB" sz="1400" b="1" kern="1200" dirty="0" err="1"/>
            <a:t>o</a:t>
          </a:r>
          <a:r>
            <a:rPr lang="en-GB" sz="1200" kern="1200" dirty="0"/>
            <a:t>)</a:t>
          </a:r>
        </a:p>
      </dsp:txBody>
      <dsp:txXfrm>
        <a:off x="1814789" y="1293862"/>
        <a:ext cx="2401610" cy="876464"/>
      </dsp:txXfrm>
    </dsp:sp>
    <dsp:sp modelId="{28854DFA-7E25-4666-B18F-520179F0DC3D}">
      <dsp:nvSpPr>
        <dsp:cNvPr id="0" name=""/>
        <dsp:cNvSpPr/>
      </dsp:nvSpPr>
      <dsp:spPr>
        <a:xfrm>
          <a:off x="2637965" y="766961"/>
          <a:ext cx="3581137" cy="3581137"/>
        </a:xfrm>
        <a:custGeom>
          <a:avLst/>
          <a:gdLst/>
          <a:ahLst/>
          <a:cxnLst/>
          <a:rect l="0" t="0" r="0" b="0"/>
          <a:pathLst>
            <a:path>
              <a:moveTo>
                <a:pt x="686305" y="381051"/>
              </a:moveTo>
              <a:arcTo wR="1790568" hR="1790568" stAng="13915419" swAng="884308"/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6/21/2021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6/21/2021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6/21/2021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6/21/2021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6/21/2021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6/21/2021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6/21/2021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6/21/2021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6/21/2021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6/21/2021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6/21/2021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szita.eif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09322" y="639097"/>
            <a:ext cx="6718852" cy="3686015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err="1">
                <a:solidFill>
                  <a:srgbClr val="0070C0"/>
                </a:solidFill>
              </a:rPr>
              <a:t>Os</a:t>
            </a:r>
            <a:r>
              <a:rPr lang="en-US" sz="2800" b="1" dirty="0">
                <a:solidFill>
                  <a:srgbClr val="0070C0"/>
                </a:solidFill>
              </a:rPr>
              <a:t> custos </a:t>
            </a:r>
            <a:r>
              <a:rPr lang="en-US" sz="2800" b="1" dirty="0" err="1">
                <a:solidFill>
                  <a:srgbClr val="0070C0"/>
                </a:solidFill>
              </a:rPr>
              <a:t>na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err="1">
                <a:solidFill>
                  <a:srgbClr val="0070C0"/>
                </a:solidFill>
              </a:rPr>
              <a:t>cadeia</a:t>
            </a:r>
            <a:r>
              <a:rPr lang="en-US" sz="2800" b="1" dirty="0">
                <a:solidFill>
                  <a:srgbClr val="0070C0"/>
                </a:solidFill>
              </a:rPr>
              <a:t> de </a:t>
            </a:r>
            <a:r>
              <a:rPr lang="en-US" sz="2800" b="1" dirty="0" err="1">
                <a:solidFill>
                  <a:srgbClr val="0070C0"/>
                </a:solidFill>
              </a:rPr>
              <a:t>produção</a:t>
            </a:r>
            <a:r>
              <a:rPr lang="en-US" sz="2800" b="1" dirty="0">
                <a:solidFill>
                  <a:srgbClr val="0070C0"/>
                </a:solidFill>
              </a:rPr>
              <a:t> e </a:t>
            </a:r>
            <a:r>
              <a:rPr lang="en-US" sz="2800" b="1" dirty="0" err="1">
                <a:solidFill>
                  <a:srgbClr val="0070C0"/>
                </a:solidFill>
              </a:rPr>
              <a:t>comercialização</a:t>
            </a:r>
            <a:r>
              <a:rPr lang="en-US" sz="2800" b="1" dirty="0">
                <a:solidFill>
                  <a:srgbClr val="0070C0"/>
                </a:solidFill>
              </a:rPr>
              <a:t> do </a:t>
            </a:r>
            <a:r>
              <a:rPr lang="en-US" sz="2800" b="1" dirty="0" err="1">
                <a:solidFill>
                  <a:srgbClr val="0070C0"/>
                </a:solidFill>
              </a:rPr>
              <a:t>p</a:t>
            </a:r>
            <a:r>
              <a:rPr lang="en-US" sz="2800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ã</a:t>
            </a:r>
            <a:r>
              <a:rPr lang="en-US" sz="2800" b="1" dirty="0" err="1">
                <a:solidFill>
                  <a:srgbClr val="0070C0"/>
                </a:solidFill>
              </a:rPr>
              <a:t>o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err="1">
                <a:solidFill>
                  <a:srgbClr val="0070C0"/>
                </a:solidFill>
              </a:rPr>
              <a:t>em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err="1">
                <a:solidFill>
                  <a:srgbClr val="0070C0"/>
                </a:solidFill>
              </a:rPr>
              <a:t>Moçambique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br>
              <a:rPr lang="en-US" sz="2400" b="1" dirty="0"/>
            </a:br>
            <a:br>
              <a:rPr lang="en-US" sz="2400" b="1" dirty="0"/>
            </a:br>
            <a:br>
              <a:rPr lang="en-US" sz="2400" b="1" dirty="0"/>
            </a:br>
            <a:br>
              <a:rPr lang="en-US" sz="2400" b="1" dirty="0"/>
            </a:br>
            <a:r>
              <a:rPr lang="en-US" sz="2400" dirty="0"/>
              <a:t>SAMUEL ZITA</a:t>
            </a:r>
            <a:br>
              <a:rPr lang="en-US" sz="2400" dirty="0"/>
            </a:br>
            <a:r>
              <a:rPr lang="en-US" sz="2400" dirty="0"/>
              <a:t>(</a:t>
            </a:r>
            <a:r>
              <a:rPr lang="en-US" sz="2400" dirty="0" err="1"/>
              <a:t>Economista</a:t>
            </a:r>
            <a:r>
              <a:rPr lang="en-US" sz="2400" dirty="0"/>
              <a:t>/Consultor)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78984" y="4778755"/>
            <a:ext cx="6269347" cy="1542529"/>
          </a:xfrm>
        </p:spPr>
        <p:txBody>
          <a:bodyPr>
            <a:normAutofit fontScale="62500" lnSpcReduction="20000"/>
          </a:bodyPr>
          <a:lstStyle/>
          <a:p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US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Garamond" panose="02020404030301010803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E-mail: </a:t>
            </a:r>
            <a:r>
              <a:rPr lang="en-US" cap="none" dirty="0">
                <a:latin typeface="Garamond" panose="02020404030301010803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szita.eif@gmail.com</a:t>
            </a:r>
            <a:r>
              <a:rPr lang="en-US" cap="none" dirty="0">
                <a:latin typeface="Garamond" panose="02020404030301010803" pitchFamily="18" charset="0"/>
              </a:rPr>
              <a:t> </a:t>
            </a:r>
          </a:p>
          <a:p>
            <a:pPr algn="ctr"/>
            <a:endParaRPr lang="en-US" dirty="0">
              <a:latin typeface="Garamond" panose="02020404030301010803" pitchFamily="18" charset="0"/>
            </a:endParaRPr>
          </a:p>
          <a:p>
            <a:pPr algn="ctr"/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Junho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2021</a:t>
            </a:r>
          </a:p>
          <a:p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/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/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/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Picture 4" descr="A picture containing building, sitting, bench, side&#10;&#10;Description automatically generated">
            <a:extLst>
              <a:ext uri="{FF2B5EF4-FFF2-40B4-BE49-F238E27FC236}">
                <a16:creationId xmlns:a16="http://schemas.microsoft.com/office/drawing/2014/main" id="{282CF6DD-7FE8-4063-9551-1B7BBCE92A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"/>
            <a:ext cx="4635315" cy="6857999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1A097-1509-4682-8622-372515919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anchor="b">
            <a:normAutofit/>
          </a:bodyPr>
          <a:lstStyle/>
          <a:p>
            <a:r>
              <a:rPr lang="en-GB" sz="32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Os</a:t>
            </a:r>
            <a:r>
              <a:rPr lang="en-GB" sz="3200" b="1" dirty="0">
                <a:solidFill>
                  <a:srgbClr val="0070C0"/>
                </a:solidFill>
                <a:latin typeface="Garamond" panose="02020404030301010803" pitchFamily="18" charset="0"/>
              </a:rPr>
              <a:t> custos das </a:t>
            </a:r>
            <a:r>
              <a:rPr lang="en-GB" sz="32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panificadoras</a:t>
            </a:r>
            <a:r>
              <a:rPr lang="en-GB" sz="3200" b="1" dirty="0">
                <a:solidFill>
                  <a:srgbClr val="0070C0"/>
                </a:solidFill>
                <a:latin typeface="Garamond" panose="02020404030301010803" pitchFamily="18" charset="0"/>
              </a:rPr>
              <a:t> (2)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8C5ECFC-D461-4651-8BC1-A1F76F2613C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97280" y="2560320"/>
            <a:ext cx="4998720" cy="3123027"/>
          </a:xfrm>
          <a:prstGeom prst="rect">
            <a:avLst/>
          </a:prstGeom>
          <a:noFill/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1A7931B-3393-4011-8749-FA11FB50B49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516688" y="2560320"/>
            <a:ext cx="5032887" cy="31230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A74159-7843-43FA-B06F-0DC053CB56FD}"/>
              </a:ext>
            </a:extLst>
          </p:cNvPr>
          <p:cNvSpPr txBox="1"/>
          <p:nvPr/>
        </p:nvSpPr>
        <p:spPr>
          <a:xfrm>
            <a:off x="1097280" y="2097819"/>
            <a:ext cx="4998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>
                <a:latin typeface="Garamond" panose="02020404030301010803" pitchFamily="18" charset="0"/>
              </a:rPr>
              <a:t>Março</a:t>
            </a:r>
            <a:r>
              <a:rPr lang="en-GB" b="1" dirty="0">
                <a:latin typeface="Garamond" panose="02020404030301010803" pitchFamily="18" charset="0"/>
              </a:rPr>
              <a:t> 2021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86DE0B-F51A-4076-BE53-791E7A7BEE3C}"/>
              </a:ext>
            </a:extLst>
          </p:cNvPr>
          <p:cNvSpPr txBox="1"/>
          <p:nvPr/>
        </p:nvSpPr>
        <p:spPr>
          <a:xfrm>
            <a:off x="6404776" y="2140687"/>
            <a:ext cx="4998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Maio 2021: </a:t>
            </a:r>
            <a:r>
              <a:rPr lang="en-GB" b="1" dirty="0" err="1">
                <a:latin typeface="Garamond" panose="02020404030301010803" pitchFamily="18" charset="0"/>
              </a:rPr>
              <a:t>Impacto</a:t>
            </a:r>
            <a:r>
              <a:rPr lang="en-GB" b="1" dirty="0">
                <a:latin typeface="Garamond" panose="02020404030301010803" pitchFamily="18" charset="0"/>
              </a:rPr>
              <a:t> da </a:t>
            </a:r>
            <a:r>
              <a:rPr lang="en-GB" b="1" dirty="0" err="1">
                <a:latin typeface="Garamond" panose="02020404030301010803" pitchFamily="18" charset="0"/>
              </a:rPr>
              <a:t>apreciação</a:t>
            </a:r>
            <a:r>
              <a:rPr lang="en-GB" b="1" dirty="0">
                <a:latin typeface="Garamond" panose="02020404030301010803" pitchFamily="18" charset="0"/>
              </a:rPr>
              <a:t> cambial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DCDFAA3-FEAB-4F3A-8F46-53A32C45FA8C}"/>
              </a:ext>
            </a:extLst>
          </p:cNvPr>
          <p:cNvSpPr/>
          <p:nvPr/>
        </p:nvSpPr>
        <p:spPr>
          <a:xfrm>
            <a:off x="7129670" y="3918081"/>
            <a:ext cx="503581" cy="407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C83F50E-A9F4-4D73-9389-10A148E37C6F}"/>
              </a:ext>
            </a:extLst>
          </p:cNvPr>
          <p:cNvSpPr/>
          <p:nvPr/>
        </p:nvSpPr>
        <p:spPr>
          <a:xfrm>
            <a:off x="10972800" y="2663687"/>
            <a:ext cx="636104" cy="5168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065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C5387-1660-4CDE-83B6-C5CECF9E9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287" y="286603"/>
            <a:ext cx="10930393" cy="945849"/>
          </a:xfrm>
        </p:spPr>
        <p:txBody>
          <a:bodyPr>
            <a:normAutofit/>
          </a:bodyPr>
          <a:lstStyle/>
          <a:p>
            <a:r>
              <a:rPr lang="en-GB" sz="32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Os</a:t>
            </a:r>
            <a:r>
              <a:rPr lang="en-GB" sz="3200" b="1" dirty="0">
                <a:solidFill>
                  <a:srgbClr val="0070C0"/>
                </a:solidFill>
                <a:latin typeface="Garamond" panose="02020404030301010803" pitchFamily="18" charset="0"/>
              </a:rPr>
              <a:t> custos das </a:t>
            </a:r>
            <a:r>
              <a:rPr lang="en-GB" sz="32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panificadoras</a:t>
            </a:r>
            <a:r>
              <a:rPr lang="en-GB" sz="3200" b="1" dirty="0">
                <a:solidFill>
                  <a:srgbClr val="0070C0"/>
                </a:solidFill>
                <a:latin typeface="Garamond" panose="02020404030301010803" pitchFamily="18" charset="0"/>
              </a:rPr>
              <a:t>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F1E87-310D-4FB7-AF0E-8480716C9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86" y="1232453"/>
            <a:ext cx="11635409" cy="4982818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endParaRPr lang="en-GB" sz="2200" dirty="0">
              <a:latin typeface="Garamond" panose="02020404030301010803" pitchFamily="18" charset="0"/>
            </a:endParaRPr>
          </a:p>
          <a:p>
            <a:pPr marL="0" indent="0" algn="just">
              <a:buNone/>
            </a:pPr>
            <a:endParaRPr lang="pt-PT" sz="2200" dirty="0"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pt-PT" sz="2200" dirty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lenha actualmente utilizada pelas panificadoras pode ser substituida pelo gás natural na Cidade e provincia de Maputo (barato, limpo e fiável)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pt-PT" sz="2200" dirty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Concessionários do Gasoduto: ENH Kogás (Maputo Cidade e Marracuene) e Matola (</a:t>
            </a:r>
            <a:r>
              <a:rPr lang="pt-PT" sz="2200" i="1" dirty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Matola Gas Company)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pt-PT" sz="2200" b="1" dirty="0">
                <a:solidFill>
                  <a:srgbClr val="0070C0"/>
                </a:solidFill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ENH Kogás (Maio, 2021): a utilização do gás natural para uma padaria tipica de Maputo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pt-PT" sz="220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consumo mínimo estimado seria de 1000 gigajoules/mês, e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pt-PT" sz="220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 custo seria 111 451 MZN/mês, ou seja, 38% mais barata em relação ao actual custo médio mensal da lenha (179 500 MZN/mês). </a:t>
            </a:r>
          </a:p>
          <a:p>
            <a:pPr marL="251460" indent="-342900" algn="just">
              <a:buFont typeface="Wingdings" panose="05000000000000000000" pitchFamily="2" charset="2"/>
              <a:buChar char="Ø"/>
            </a:pPr>
            <a:r>
              <a:rPr lang="pt-PT" sz="2400" b="1" i="1" dirty="0">
                <a:solidFill>
                  <a:srgbClr val="0070C0"/>
                </a:solidFill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Ceteris paribus, </a:t>
            </a:r>
            <a:r>
              <a:rPr lang="pt-PT" sz="2400" b="1" dirty="0">
                <a:solidFill>
                  <a:srgbClr val="0070C0"/>
                </a:solidFill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efeito combinado da utilização do gás natural e redução da margem de comercialização das panificadoras para 25%, poderia induzir a redução do preço unitário do pão dos actuais 10 MZN para 8.9 MZN (12%)</a:t>
            </a:r>
          </a:p>
          <a:p>
            <a:pPr marL="251460" indent="-342900" algn="just">
              <a:buFont typeface="Wingdings" panose="05000000000000000000" pitchFamily="2" charset="2"/>
              <a:buChar char="Ø"/>
            </a:pPr>
            <a:r>
              <a:rPr lang="pt-PT" sz="2400" b="1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investimento total necessário para 30 panificadoras j</a:t>
            </a:r>
            <a:r>
              <a:rPr lang="pt-PT" sz="2400" b="1" dirty="0">
                <a:solidFill>
                  <a:srgbClr val="0070C0"/>
                </a:solidFill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á</a:t>
            </a:r>
            <a:r>
              <a:rPr lang="pt-PT" sz="2400" b="1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identificadas (localizadas próximas do gasoduto) seria de </a:t>
            </a:r>
            <a:r>
              <a:rPr lang="pt-BR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cerca de USD 615 000 ou 36,9 milhões MZN (USD 20 500 ou 1,23 milhão de MZN por cada panificadora)</a:t>
            </a:r>
            <a:endParaRPr lang="en-GB" sz="2400" b="1" dirty="0">
              <a:solidFill>
                <a:srgbClr val="0070C0"/>
              </a:solidFill>
              <a:effectLst/>
              <a:latin typeface="Garamond" panose="02020404030301010803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pt-PT" sz="5500" dirty="0"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en-GB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600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17498-5B44-4571-A134-FEE417B06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565" y="286604"/>
            <a:ext cx="10758115" cy="1012110"/>
          </a:xfrm>
        </p:spPr>
        <p:txBody>
          <a:bodyPr>
            <a:normAutofit/>
          </a:bodyPr>
          <a:lstStyle/>
          <a:p>
            <a:r>
              <a:rPr lang="en-GB" sz="32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Recomendações</a:t>
            </a:r>
            <a:r>
              <a:rPr lang="en-GB" sz="3200" b="1" dirty="0">
                <a:solidFill>
                  <a:srgbClr val="0070C0"/>
                </a:solidFill>
                <a:latin typeface="Garamond" panose="02020404030301010803" pitchFamily="18" charset="0"/>
              </a:rPr>
              <a:t>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3D2D4-229D-47F4-89E7-7A94294124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530" y="1563757"/>
            <a:ext cx="11635409" cy="4744278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3400" b="1" dirty="0">
                <a:solidFill>
                  <a:srgbClr val="0070C0"/>
                </a:solidFill>
                <a:latin typeface="Garamond" panose="02020404030301010803" pitchFamily="18" charset="0"/>
              </a:rPr>
              <a:t>ESTADO</a:t>
            </a:r>
            <a:endParaRPr lang="en-GB" sz="3400" dirty="0">
              <a:latin typeface="Garamond" panose="02020404030301010803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pt-PT" sz="34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Implementar a PEI 2016-2025 e instrumentos de Política do MADER através da mobilização activa de investidores privados para explorarem a produção comercial nacional do trigo e da mandioca adequada para a produçao da farinha do amido, nas áreas do país com potencial agro-ecológico, e dar o suporte adequado </a:t>
            </a:r>
            <a:endParaRPr lang="en-GB" sz="3400" dirty="0"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pt-PT" sz="34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Monitorar regularmente (mensalmente ou bimensalmete) a estrutura de custos (i) das moageiras na produção do trigo e (ii) panificadoras na produção do pão, com base na fórmula de cálculo a ser acordada; as fórmulas utilizadas neste estudo podem ser utilizadas como ponto de partida e as inspecções conjuntas com a DGA podem ser utilizadas para obter esclarecimentos, sempre que necessários</a:t>
            </a:r>
            <a:endParaRPr lang="en-GB" sz="3400" dirty="0"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pt-PT" sz="34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Doptar a Autoridade da Concorrência de meios técnicos e materiais necessários para evitar e desencorajar práticas anti-concorrenciais pelas moageiras por exemplo, através da aprovação do seu regulamento de inquérito</a:t>
            </a:r>
            <a:endParaRPr lang="en-GB" sz="3400" dirty="0"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pt-PT" sz="34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Subsidiar os investimentos das panificadoras para substituir a energia na base da lenha pela energia na base do gás (por exemplo, 80% do custo total)</a:t>
            </a:r>
            <a:endParaRPr lang="en-GB" sz="3400" dirty="0"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pt-PT" sz="34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Rever o Diploma Ministerial 56/2011 (Regulamento da fixação de margens máximas de lucro para os produtos básicos) de modo a incluir o pão e definir uma margem máxima de 25% para as panificadoras</a:t>
            </a:r>
            <a:endParaRPr lang="en-GB" sz="3400" dirty="0"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pt-PT" sz="3400" dirty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Rever a Lei 13/2016 de 30 de Dezembro (Código do IVA), de modo a isentar as moageiras do pagamento do IVA que incide sobre 62% do valor das suas factura de energia </a:t>
            </a:r>
            <a:endParaRPr lang="en-GB" sz="3400" dirty="0">
              <a:latin typeface="Garamond" panose="02020404030301010803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pt-PT" sz="34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Incrementar as acções de inspecção da higiene, qualidade e do peso do pão de 160g</a:t>
            </a:r>
            <a:endParaRPr lang="en-GB" sz="3400" dirty="0"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pt-PT" sz="34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Promover um diálogo regular tripartido para abordar as preocupações inerentes à farinha de trigo ou ao pão: (i) Estado, (ii) moageiras e panificadoras e (iii) Proconsumers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9601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17498-5B44-4571-A134-FEE417B06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565" y="286604"/>
            <a:ext cx="10758115" cy="1012110"/>
          </a:xfrm>
        </p:spPr>
        <p:txBody>
          <a:bodyPr>
            <a:normAutofit/>
          </a:bodyPr>
          <a:lstStyle/>
          <a:p>
            <a:r>
              <a:rPr lang="en-GB" sz="32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Recomendações</a:t>
            </a:r>
            <a:r>
              <a:rPr lang="en-GB" sz="3200" b="1" dirty="0">
                <a:solidFill>
                  <a:srgbClr val="0070C0"/>
                </a:solidFill>
                <a:latin typeface="Garamond" panose="02020404030301010803" pitchFamily="18" charset="0"/>
              </a:rPr>
              <a:t>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3D2D4-229D-47F4-89E7-7A94294124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530" y="1563757"/>
            <a:ext cx="11635409" cy="474427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endParaRPr lang="en-GB" sz="2900" b="1" dirty="0">
              <a:solidFill>
                <a:srgbClr val="0070C0"/>
              </a:solidFill>
              <a:latin typeface="Garamond" panose="02020404030301010803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9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Moageiras</a:t>
            </a:r>
            <a:r>
              <a:rPr lang="en-GB" sz="2900" b="1" dirty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endParaRPr lang="en-GB" sz="2900" dirty="0">
              <a:latin typeface="Garamond" panose="02020404030301010803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pt-PT" sz="18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Explorar a redução adicional do actual preço unitário médio do saco da farinha de trigo de 1860 MZN para 1768 MZN (cerca de 5%) 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pt-PT" sz="18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Clarificar o custo da energia na fórmula de cálculo dos custos do saco da farinha de trigo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pt-PT" sz="18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Fornecer ao MIC/DNCI os dados sobre os custos de produção da farinha numa periodicidade e formato a serem acordados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pt-PT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Efectuar importações em grupo/conjunto para beneficiar de possíveis economias de escala do preço CIF do trigo no mercado internacional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pt-PT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Avaliar a possibilidade de conversão da energia eléctrica pela energia na base do gás natural para reduzir os custos de produção da farinha de trigo (aprender das experi</a:t>
            </a:r>
            <a:r>
              <a:rPr lang="pt-PT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ê</a:t>
            </a:r>
            <a:r>
              <a:rPr lang="pt-PT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ncias existentes ex. Cimentos de Moçambique, Ginwala e Carmoc)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8157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17498-5B44-4571-A134-FEE417B06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565" y="286604"/>
            <a:ext cx="10758115" cy="1012110"/>
          </a:xfrm>
        </p:spPr>
        <p:txBody>
          <a:bodyPr>
            <a:normAutofit/>
          </a:bodyPr>
          <a:lstStyle/>
          <a:p>
            <a:r>
              <a:rPr lang="en-GB" sz="32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Recomendações</a:t>
            </a:r>
            <a:r>
              <a:rPr lang="en-GB" sz="3200" b="1" dirty="0">
                <a:solidFill>
                  <a:srgbClr val="0070C0"/>
                </a:solidFill>
                <a:latin typeface="Garamond" panose="02020404030301010803" pitchFamily="18" charset="0"/>
              </a:rPr>
              <a:t>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3D2D4-229D-47F4-89E7-7A94294124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530" y="1563757"/>
            <a:ext cx="11635409" cy="474427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9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Panificadoras</a:t>
            </a:r>
            <a:endParaRPr lang="en-GB" sz="2900" b="1" dirty="0">
              <a:solidFill>
                <a:srgbClr val="0070C0"/>
              </a:solidFill>
              <a:latin typeface="Garamond" panose="02020404030301010803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pt-PT" sz="20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Consciencializar os membros da AMOPAO sobre os efeitos negativos da lenha (degradação florestal e custos crescentes) </a:t>
            </a:r>
            <a:endParaRPr lang="en-GB" sz="2000" dirty="0"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pt-PT" sz="20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Mobilizar recursos financeiros para comparticipar no custo de ligação ao gás natural (aquisição e instalação de novos fornos, queimadores e contadores); a comparticipação pode ser equivalente a 20% do custo total por cada panificadora beneficiária</a:t>
            </a:r>
            <a:endParaRPr lang="en-GB" sz="2000" dirty="0"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pt-PT" sz="20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Fornecer ao MIC/DNCI os dados sobre os custos de produção do pão numa periodicidade e formato a serem acordados</a:t>
            </a:r>
            <a:endParaRPr lang="en-GB" sz="2000" dirty="0"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900" b="1" dirty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sz="29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Parceiros</a:t>
            </a:r>
            <a:r>
              <a:rPr lang="en-GB" sz="2900" b="1" dirty="0">
                <a:solidFill>
                  <a:srgbClr val="0070C0"/>
                </a:solidFill>
                <a:latin typeface="Garamond" panose="02020404030301010803" pitchFamily="18" charset="0"/>
              </a:rPr>
              <a:t> de </a:t>
            </a:r>
            <a:r>
              <a:rPr lang="en-GB" sz="29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Coopera</a:t>
            </a:r>
            <a:r>
              <a:rPr lang="en-GB" sz="28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ç</a:t>
            </a:r>
            <a:r>
              <a:rPr lang="pt-PT" sz="2900" b="1" dirty="0">
                <a:solidFill>
                  <a:srgbClr val="0070C0"/>
                </a:solidFill>
                <a:latin typeface="Garamond" panose="02020404030301010803" pitchFamily="18" charset="0"/>
              </a:rPr>
              <a:t>ã</a:t>
            </a:r>
            <a:r>
              <a:rPr lang="en-GB" sz="2900" b="1" dirty="0">
                <a:solidFill>
                  <a:srgbClr val="0070C0"/>
                </a:solidFill>
                <a:latin typeface="Garamond" panose="02020404030301010803" pitchFamily="18" charset="0"/>
              </a:rPr>
              <a:t>o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900" b="1" dirty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sz="2100" dirty="0" err="1">
                <a:solidFill>
                  <a:schemeClr val="tx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F</a:t>
            </a:r>
            <a:r>
              <a:rPr lang="en-GB" sz="2100" dirty="0" err="1">
                <a:latin typeface="Garamond" panose="02020404030301010803" pitchFamily="18" charset="0"/>
                <a:cs typeface="Times New Roman" panose="02020603050405020304" pitchFamily="18" charset="0"/>
              </a:rPr>
              <a:t>ornecer</a:t>
            </a:r>
            <a:r>
              <a:rPr lang="en-GB" sz="2100" dirty="0"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r>
              <a:rPr lang="en-GB" sz="2100" dirty="0" err="1">
                <a:latin typeface="Garamond" panose="02020404030301010803" pitchFamily="18" charset="0"/>
                <a:cs typeface="Times New Roman" panose="02020603050405020304" pitchFamily="18" charset="0"/>
              </a:rPr>
              <a:t>assistência</a:t>
            </a:r>
            <a:r>
              <a:rPr lang="en-GB" sz="2100" dirty="0"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r>
              <a:rPr lang="en-GB" sz="2100" dirty="0" err="1">
                <a:latin typeface="Garamond" panose="02020404030301010803" pitchFamily="18" charset="0"/>
                <a:cs typeface="Times New Roman" panose="02020603050405020304" pitchFamily="18" charset="0"/>
              </a:rPr>
              <a:t>técnica</a:t>
            </a:r>
            <a:r>
              <a:rPr lang="en-GB" sz="2100" dirty="0"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r>
              <a:rPr lang="en-GB" sz="2100" dirty="0" err="1">
                <a:latin typeface="Garamond" panose="02020404030301010803" pitchFamily="18" charset="0"/>
                <a:cs typeface="Times New Roman" panose="02020603050405020304" pitchFamily="18" charset="0"/>
              </a:rPr>
              <a:t>ao</a:t>
            </a:r>
            <a:r>
              <a:rPr lang="en-GB" sz="2100" dirty="0">
                <a:latin typeface="Garamond" panose="02020404030301010803" pitchFamily="18" charset="0"/>
                <a:cs typeface="Times New Roman" panose="02020603050405020304" pitchFamily="18" charset="0"/>
              </a:rPr>
              <a:t> Estado para </a:t>
            </a:r>
            <a:r>
              <a:rPr lang="pt-PT" sz="2100" dirty="0">
                <a:latin typeface="Garamond" panose="02020404030301010803" pitchFamily="18" charset="0"/>
                <a:cs typeface="Times New Roman" panose="02020603050405020304" pitchFamily="18" charset="0"/>
              </a:rPr>
              <a:t>(i) melhorar a capacidade de monitoria dos custos das moageiras e panificadoras, (ii) realizar estudos para a substituição da energia pelo gás nas moageiras de Maputo e (iii) realizar estudos para explorar opções de substituição da farinha de trigo pela farinha do amido da mandioca, a nivel nacional</a:t>
            </a:r>
            <a:endParaRPr lang="en-GB" sz="2100" dirty="0"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900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34252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C86E50-0639-4651-B760-C522254D65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GB" sz="4000" dirty="0">
              <a:solidFill>
                <a:srgbClr val="0070C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4000" dirty="0">
                <a:solidFill>
                  <a:srgbClr val="0070C0"/>
                </a:solidFill>
                <a:latin typeface="Garamond" panose="02020404030301010803" pitchFamily="18" charset="0"/>
              </a:rPr>
              <a:t>OBRIGADO</a:t>
            </a:r>
          </a:p>
        </p:txBody>
      </p:sp>
    </p:spTree>
    <p:extLst>
      <p:ext uri="{BB962C8B-B14F-4D97-AF65-F5344CB8AC3E}">
        <p14:creationId xmlns:p14="http://schemas.microsoft.com/office/powerpoint/2010/main" val="1849533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500A8-EEBB-4FD8-B364-726603BC2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13" y="286603"/>
            <a:ext cx="10771367" cy="1237397"/>
          </a:xfrm>
        </p:spPr>
        <p:txBody>
          <a:bodyPr>
            <a:normAutofit/>
          </a:bodyPr>
          <a:lstStyle/>
          <a:p>
            <a:r>
              <a:rPr lang="en-GB" sz="3200" dirty="0" err="1">
                <a:solidFill>
                  <a:srgbClr val="0070C0"/>
                </a:solidFill>
                <a:latin typeface="Garamond" panose="02020404030301010803" pitchFamily="18" charset="0"/>
              </a:rPr>
              <a:t>Estrutura</a:t>
            </a:r>
            <a:endParaRPr lang="en-GB" sz="3200" dirty="0">
              <a:solidFill>
                <a:srgbClr val="0070C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FC124-CFB6-48FF-B151-0EB05C6066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313" y="1908313"/>
            <a:ext cx="10771367" cy="3960779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en-GB" sz="2000" dirty="0" err="1">
                <a:latin typeface="Garamond" panose="02020404030301010803" pitchFamily="18" charset="0"/>
              </a:rPr>
              <a:t>Contexto</a:t>
            </a:r>
            <a:r>
              <a:rPr lang="en-GB" sz="2000" dirty="0">
                <a:latin typeface="Garamond" panose="02020404030301010803" pitchFamily="18" charset="0"/>
              </a:rPr>
              <a:t> e </a:t>
            </a:r>
            <a:r>
              <a:rPr lang="en-GB" sz="2000" dirty="0" err="1">
                <a:latin typeface="Garamond" panose="02020404030301010803" pitchFamily="18" charset="0"/>
              </a:rPr>
              <a:t>Metodologia</a:t>
            </a:r>
            <a:endParaRPr lang="en-GB" sz="2000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n-GB" sz="2000" dirty="0">
                <a:latin typeface="Garamond" panose="02020404030301010803" pitchFamily="18" charset="0"/>
              </a:rPr>
              <a:t> </a:t>
            </a:r>
          </a:p>
          <a:p>
            <a:pPr marL="514350" indent="-514350">
              <a:buFont typeface="+mj-lt"/>
              <a:buAutoNum type="romanUcPeriod" startAt="2"/>
            </a:pPr>
            <a:r>
              <a:rPr lang="en-GB" sz="2000" dirty="0" err="1">
                <a:latin typeface="Garamond" panose="02020404030301010803" pitchFamily="18" charset="0"/>
              </a:rPr>
              <a:t>Cadeia</a:t>
            </a:r>
            <a:r>
              <a:rPr lang="en-GB" sz="2000" dirty="0">
                <a:latin typeface="Garamond" panose="02020404030301010803" pitchFamily="18" charset="0"/>
              </a:rPr>
              <a:t> de </a:t>
            </a:r>
            <a:r>
              <a:rPr lang="en-GB" sz="2000" dirty="0" err="1">
                <a:latin typeface="Garamond" panose="02020404030301010803" pitchFamily="18" charset="0"/>
              </a:rPr>
              <a:t>valor</a:t>
            </a:r>
            <a:r>
              <a:rPr lang="en-GB" sz="2000" dirty="0">
                <a:latin typeface="Garamond" panose="02020404030301010803" pitchFamily="18" charset="0"/>
              </a:rPr>
              <a:t> do </a:t>
            </a:r>
            <a:r>
              <a:rPr lang="en-GB" sz="2000" dirty="0" err="1">
                <a:latin typeface="Garamond" panose="02020404030301010803" pitchFamily="18" charset="0"/>
              </a:rPr>
              <a:t>p</a:t>
            </a:r>
            <a:r>
              <a:rPr lang="en-GB" sz="2000" dirty="0" err="1">
                <a:latin typeface="Garamond" panose="02020404030301010803" pitchFamily="18" charset="0"/>
                <a:cs typeface="Calibri" panose="020F0502020204030204" pitchFamily="34" charset="0"/>
              </a:rPr>
              <a:t>ã</a:t>
            </a:r>
            <a:r>
              <a:rPr lang="en-GB" sz="2000" dirty="0" err="1">
                <a:latin typeface="Garamond" panose="02020404030301010803" pitchFamily="18" charset="0"/>
              </a:rPr>
              <a:t>o</a:t>
            </a:r>
            <a:r>
              <a:rPr lang="en-GB" sz="2000" dirty="0">
                <a:latin typeface="Garamond" panose="02020404030301010803" pitchFamily="18" charset="0"/>
              </a:rPr>
              <a:t> e </a:t>
            </a:r>
            <a:r>
              <a:rPr lang="en-GB" sz="2000" dirty="0" err="1">
                <a:latin typeface="Garamond" panose="02020404030301010803" pitchFamily="18" charset="0"/>
              </a:rPr>
              <a:t>os</a:t>
            </a:r>
            <a:r>
              <a:rPr lang="en-GB" sz="2000" dirty="0">
                <a:latin typeface="Garamond" panose="02020404030301010803" pitchFamily="18" charset="0"/>
              </a:rPr>
              <a:t> </a:t>
            </a:r>
            <a:r>
              <a:rPr lang="en-GB" sz="2000" dirty="0" err="1">
                <a:latin typeface="Garamond" panose="02020404030301010803" pitchFamily="18" charset="0"/>
              </a:rPr>
              <a:t>seus</a:t>
            </a:r>
            <a:r>
              <a:rPr lang="en-GB" sz="2000" dirty="0">
                <a:latin typeface="Garamond" panose="02020404030301010803" pitchFamily="18" charset="0"/>
              </a:rPr>
              <a:t> </a:t>
            </a:r>
            <a:r>
              <a:rPr lang="en-GB" sz="2000" dirty="0" err="1">
                <a:latin typeface="Garamond" panose="02020404030301010803" pitchFamily="18" charset="0"/>
              </a:rPr>
              <a:t>intervenientes</a:t>
            </a:r>
            <a:r>
              <a:rPr lang="en-GB" sz="2000" dirty="0">
                <a:latin typeface="Garamond" panose="02020404030301010803" pitchFamily="18" charset="0"/>
              </a:rPr>
              <a:t> </a:t>
            </a:r>
          </a:p>
          <a:p>
            <a:pPr marL="514350" indent="-514350">
              <a:buFont typeface="+mj-lt"/>
              <a:buAutoNum type="romanUcPeriod" startAt="2"/>
            </a:pPr>
            <a:endParaRPr lang="en-GB" sz="2000" dirty="0">
              <a:latin typeface="Garamond" panose="02020404030301010803" pitchFamily="18" charset="0"/>
            </a:endParaRPr>
          </a:p>
          <a:p>
            <a:pPr marL="514350" indent="-514350">
              <a:buFont typeface="+mj-lt"/>
              <a:buAutoNum type="romanUcPeriod" startAt="2"/>
            </a:pPr>
            <a:r>
              <a:rPr lang="en-GB" sz="2000" dirty="0">
                <a:latin typeface="Garamond" panose="02020404030301010803" pitchFamily="18" charset="0"/>
              </a:rPr>
              <a:t>Custos </a:t>
            </a:r>
            <a:r>
              <a:rPr lang="en-GB" sz="2000" dirty="0" err="1">
                <a:latin typeface="Garamond" panose="02020404030301010803" pitchFamily="18" charset="0"/>
              </a:rPr>
              <a:t>identificados</a:t>
            </a:r>
            <a:r>
              <a:rPr lang="en-GB" sz="2000" dirty="0">
                <a:latin typeface="Garamond" panose="02020404030301010803" pitchFamily="18" charset="0"/>
              </a:rPr>
              <a:t>: </a:t>
            </a:r>
            <a:r>
              <a:rPr lang="en-GB" sz="2000" dirty="0" err="1">
                <a:latin typeface="Garamond" panose="02020404030301010803" pitchFamily="18" charset="0"/>
              </a:rPr>
              <a:t>moageiras</a:t>
            </a:r>
            <a:r>
              <a:rPr lang="en-GB" sz="2000" dirty="0">
                <a:latin typeface="Garamond" panose="02020404030301010803" pitchFamily="18" charset="0"/>
              </a:rPr>
              <a:t> e </a:t>
            </a:r>
            <a:r>
              <a:rPr lang="en-GB" sz="2000" dirty="0" err="1">
                <a:latin typeface="Garamond" panose="02020404030301010803" pitchFamily="18" charset="0"/>
              </a:rPr>
              <a:t>panificadoras</a:t>
            </a:r>
            <a:r>
              <a:rPr lang="en-GB" sz="2000" dirty="0">
                <a:latin typeface="Garamond" panose="02020404030301010803" pitchFamily="18" charset="0"/>
              </a:rPr>
              <a:t>  </a:t>
            </a:r>
          </a:p>
          <a:p>
            <a:pPr marL="514350" indent="-514350">
              <a:buFont typeface="+mj-lt"/>
              <a:buAutoNum type="romanUcPeriod" startAt="2"/>
            </a:pPr>
            <a:endParaRPr lang="en-GB" sz="2000" dirty="0">
              <a:latin typeface="Garamond" panose="02020404030301010803" pitchFamily="18" charset="0"/>
            </a:endParaRPr>
          </a:p>
          <a:p>
            <a:pPr marL="514350" indent="-514350">
              <a:buFont typeface="+mj-lt"/>
              <a:buAutoNum type="romanUcPeriod" startAt="2"/>
            </a:pPr>
            <a:r>
              <a:rPr lang="en-GB" sz="2000" dirty="0" err="1">
                <a:latin typeface="Garamond" panose="02020404030301010803" pitchFamily="18" charset="0"/>
              </a:rPr>
              <a:t>Substitutos</a:t>
            </a:r>
            <a:r>
              <a:rPr lang="en-GB" sz="2000" dirty="0">
                <a:latin typeface="Garamond" panose="02020404030301010803" pitchFamily="18" charset="0"/>
              </a:rPr>
              <a:t> da farinha de trigo e do </a:t>
            </a:r>
            <a:r>
              <a:rPr lang="en-GB" sz="2000" dirty="0" err="1">
                <a:latin typeface="Garamond" panose="02020404030301010803" pitchFamily="18" charset="0"/>
              </a:rPr>
              <a:t>p</a:t>
            </a:r>
            <a:r>
              <a:rPr lang="en-GB" sz="2000" dirty="0" err="1">
                <a:latin typeface="Garamond" panose="02020404030301010803" pitchFamily="18" charset="0"/>
                <a:cs typeface="Calibri" panose="020F0502020204030204" pitchFamily="34" charset="0"/>
              </a:rPr>
              <a:t>ã</a:t>
            </a:r>
            <a:r>
              <a:rPr lang="en-GB" sz="2000" dirty="0" err="1">
                <a:latin typeface="Garamond" panose="02020404030301010803" pitchFamily="18" charset="0"/>
              </a:rPr>
              <a:t>o</a:t>
            </a:r>
            <a:r>
              <a:rPr lang="en-GB" sz="2000" dirty="0">
                <a:latin typeface="Garamond" panose="02020404030301010803" pitchFamily="18" charset="0"/>
              </a:rPr>
              <a:t> </a:t>
            </a:r>
            <a:r>
              <a:rPr lang="en-GB" sz="2000" dirty="0" err="1">
                <a:latin typeface="Garamond" panose="02020404030301010803" pitchFamily="18" charset="0"/>
              </a:rPr>
              <a:t>em</a:t>
            </a:r>
            <a:r>
              <a:rPr lang="en-GB" sz="2000" dirty="0">
                <a:latin typeface="Garamond" panose="02020404030301010803" pitchFamily="18" charset="0"/>
              </a:rPr>
              <a:t> </a:t>
            </a:r>
            <a:r>
              <a:rPr lang="en-GB" sz="2000" dirty="0" err="1">
                <a:latin typeface="Garamond" panose="02020404030301010803" pitchFamily="18" charset="0"/>
              </a:rPr>
              <a:t>Moçambique</a:t>
            </a:r>
            <a:r>
              <a:rPr lang="en-GB" sz="2000" dirty="0">
                <a:latin typeface="Garamond" panose="02020404030301010803" pitchFamily="18" charset="0"/>
              </a:rPr>
              <a:t>: </a:t>
            </a:r>
            <a:r>
              <a:rPr lang="en-GB" sz="2000" dirty="0" err="1">
                <a:latin typeface="Garamond" panose="02020404030301010803" pitchFamily="18" charset="0"/>
              </a:rPr>
              <a:t>situaç</a:t>
            </a:r>
            <a:r>
              <a:rPr lang="en-GB" sz="2000" dirty="0" err="1">
                <a:latin typeface="Garamond" panose="02020404030301010803" pitchFamily="18" charset="0"/>
                <a:cs typeface="Calibri" panose="020F0502020204030204" pitchFamily="34" charset="0"/>
              </a:rPr>
              <a:t>ã</a:t>
            </a:r>
            <a:r>
              <a:rPr lang="en-GB" sz="2000" dirty="0" err="1">
                <a:latin typeface="Garamond" panose="02020404030301010803" pitchFamily="18" charset="0"/>
              </a:rPr>
              <a:t>o</a:t>
            </a:r>
            <a:r>
              <a:rPr lang="en-GB" sz="2000" dirty="0">
                <a:latin typeface="Garamond" panose="02020404030301010803" pitchFamily="18" charset="0"/>
              </a:rPr>
              <a:t> actual e </a:t>
            </a:r>
            <a:r>
              <a:rPr lang="en-GB" sz="2000" dirty="0" err="1">
                <a:latin typeface="Garamond" panose="02020404030301010803" pitchFamily="18" charset="0"/>
              </a:rPr>
              <a:t>desafios</a:t>
            </a:r>
            <a:r>
              <a:rPr lang="en-GB" sz="2000" dirty="0">
                <a:latin typeface="Garamond" panose="02020404030301010803" pitchFamily="18" charset="0"/>
              </a:rPr>
              <a:t> (</a:t>
            </a:r>
            <a:r>
              <a:rPr lang="en-GB" sz="2000" dirty="0" err="1">
                <a:latin typeface="Garamond" panose="02020404030301010803" pitchFamily="18" charset="0"/>
              </a:rPr>
              <a:t>ver</a:t>
            </a:r>
            <a:r>
              <a:rPr lang="en-GB" sz="2000" dirty="0">
                <a:latin typeface="Garamond" panose="02020404030301010803" pitchFamily="18" charset="0"/>
              </a:rPr>
              <a:t> </a:t>
            </a:r>
            <a:r>
              <a:rPr lang="en-GB" sz="2000" dirty="0" err="1">
                <a:latin typeface="Garamond" panose="02020404030301010803" pitchFamily="18" charset="0"/>
              </a:rPr>
              <a:t>relatório</a:t>
            </a:r>
            <a:r>
              <a:rPr lang="en-GB" sz="2000" dirty="0">
                <a:latin typeface="Garamond" panose="02020404030301010803" pitchFamily="18" charset="0"/>
              </a:rPr>
              <a:t>)</a:t>
            </a:r>
          </a:p>
          <a:p>
            <a:pPr marL="514350" indent="-514350">
              <a:buFont typeface="+mj-lt"/>
              <a:buAutoNum type="romanUcPeriod" startAt="2"/>
            </a:pPr>
            <a:endParaRPr lang="en-GB" sz="2000" dirty="0">
              <a:latin typeface="Garamond" panose="02020404030301010803" pitchFamily="18" charset="0"/>
            </a:endParaRPr>
          </a:p>
          <a:p>
            <a:pPr marL="514350" indent="-514350">
              <a:buFont typeface="+mj-lt"/>
              <a:buAutoNum type="romanUcPeriod" startAt="2"/>
            </a:pPr>
            <a:r>
              <a:rPr lang="en-GB" sz="2000" dirty="0" err="1">
                <a:latin typeface="Garamond" panose="02020404030301010803" pitchFamily="18" charset="0"/>
              </a:rPr>
              <a:t>Recomendações</a:t>
            </a:r>
            <a:r>
              <a:rPr lang="en-GB" sz="2000" dirty="0">
                <a:latin typeface="Garamond" panose="020204040303010108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69002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500A8-EEBB-4FD8-B364-726603BC2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791" y="286604"/>
            <a:ext cx="10903889" cy="1290406"/>
          </a:xfrm>
        </p:spPr>
        <p:txBody>
          <a:bodyPr>
            <a:normAutofit/>
          </a:bodyPr>
          <a:lstStyle/>
          <a:p>
            <a:r>
              <a:rPr lang="en-GB" sz="3200" dirty="0" err="1">
                <a:solidFill>
                  <a:srgbClr val="0070C0"/>
                </a:solidFill>
                <a:latin typeface="Garamond" panose="02020404030301010803" pitchFamily="18" charset="0"/>
              </a:rPr>
              <a:t>Contexto</a:t>
            </a:r>
            <a:endParaRPr lang="en-GB" sz="3200" dirty="0">
              <a:solidFill>
                <a:srgbClr val="0070C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FC124-CFB6-48FF-B151-0EB05C6066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791" y="1775791"/>
            <a:ext cx="11728173" cy="429370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18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Internacional</a:t>
            </a:r>
            <a:endParaRPr lang="en-GB" sz="1800" b="1" dirty="0">
              <a:solidFill>
                <a:srgbClr val="0070C0"/>
              </a:solidFill>
              <a:latin typeface="Garamond" panose="02020404030301010803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>
                <a:latin typeface="Garamond" panose="02020404030301010803" pitchFamily="18" charset="0"/>
              </a:rPr>
              <a:t> </a:t>
            </a:r>
            <a:r>
              <a:rPr lang="en-GB" sz="1800" b="1" dirty="0" err="1">
                <a:latin typeface="Garamond" panose="02020404030301010803" pitchFamily="18" charset="0"/>
              </a:rPr>
              <a:t>Aumento</a:t>
            </a:r>
            <a:r>
              <a:rPr lang="en-GB" sz="1800" b="1" dirty="0">
                <a:latin typeface="Garamond" panose="02020404030301010803" pitchFamily="18" charset="0"/>
              </a:rPr>
              <a:t> </a:t>
            </a:r>
            <a:r>
              <a:rPr lang="en-GB" sz="1800" b="1" dirty="0" err="1">
                <a:latin typeface="Garamond" panose="02020404030301010803" pitchFamily="18" charset="0"/>
              </a:rPr>
              <a:t>persistente</a:t>
            </a:r>
            <a:r>
              <a:rPr lang="en-GB" sz="1800" b="1" dirty="0">
                <a:latin typeface="Garamond" panose="02020404030301010803" pitchFamily="18" charset="0"/>
              </a:rPr>
              <a:t> do pre</a:t>
            </a:r>
            <a:r>
              <a:rPr lang="pt-BR" sz="1800" b="1" dirty="0">
                <a:latin typeface="Garamond" panose="02020404030301010803" pitchFamily="18" charset="0"/>
              </a:rPr>
              <a:t>ç</a:t>
            </a:r>
            <a:r>
              <a:rPr lang="en-GB" sz="1800" b="1" dirty="0">
                <a:latin typeface="Garamond" panose="02020404030301010803" pitchFamily="18" charset="0"/>
              </a:rPr>
              <a:t>o do trigo no mercado </a:t>
            </a:r>
            <a:r>
              <a:rPr lang="en-GB" sz="1800" b="1" dirty="0" err="1">
                <a:latin typeface="Garamond" panose="02020404030301010803" pitchFamily="18" charset="0"/>
              </a:rPr>
              <a:t>internacional</a:t>
            </a:r>
            <a:r>
              <a:rPr lang="en-GB" sz="1800" dirty="0">
                <a:latin typeface="Garamond" panose="02020404030301010803" pitchFamily="18" charset="0"/>
              </a:rPr>
              <a:t>: </a:t>
            </a:r>
            <a:r>
              <a:rPr lang="pt-BR" sz="1800" dirty="0">
                <a:latin typeface="Garamond" panose="02020404030301010803" pitchFamily="18" charset="0"/>
              </a:rPr>
              <a:t>2016-2020 o preço/ton do trigo aumentou de USD 143/ton para quase USD 201/ton (cerca de 41%) e em Abril de 2021 fixou-se em quase USD 240</a:t>
            </a:r>
            <a:r>
              <a:rPr lang="en-GB" sz="1800" dirty="0">
                <a:latin typeface="Garamond" panose="02020404030301010803" pitchFamily="18" charset="0"/>
              </a:rPr>
              <a:t> (</a:t>
            </a:r>
            <a:r>
              <a:rPr lang="en-GB" sz="1800" dirty="0" err="1">
                <a:latin typeface="Garamond" panose="02020404030301010803" pitchFamily="18" charset="0"/>
              </a:rPr>
              <a:t>BdPES</a:t>
            </a:r>
            <a:r>
              <a:rPr lang="en-GB" sz="1800" dirty="0">
                <a:latin typeface="Garamond" panose="02020404030301010803" pitchFamily="18" charset="0"/>
              </a:rPr>
              <a:t> e Index Mundi)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b="1" dirty="0" err="1">
                <a:latin typeface="Garamond" panose="02020404030301010803" pitchFamily="18" charset="0"/>
              </a:rPr>
              <a:t>Restricoes</a:t>
            </a:r>
            <a:r>
              <a:rPr lang="en-GB" sz="1800" b="1" dirty="0">
                <a:latin typeface="Garamond" panose="02020404030301010803" pitchFamily="18" charset="0"/>
              </a:rPr>
              <a:t> </a:t>
            </a:r>
            <a:r>
              <a:rPr lang="en-GB" sz="1800" b="1" dirty="0" err="1">
                <a:latin typeface="Garamond" panose="02020404030301010803" pitchFamily="18" charset="0"/>
              </a:rPr>
              <a:t>às</a:t>
            </a:r>
            <a:r>
              <a:rPr lang="en-GB" sz="1800" b="1" dirty="0">
                <a:latin typeface="Garamond" panose="02020404030301010803" pitchFamily="18" charset="0"/>
              </a:rPr>
              <a:t> </a:t>
            </a:r>
            <a:r>
              <a:rPr lang="en-GB" sz="1800" b="1" dirty="0" err="1">
                <a:latin typeface="Garamond" panose="02020404030301010803" pitchFamily="18" charset="0"/>
              </a:rPr>
              <a:t>exportações</a:t>
            </a:r>
            <a:r>
              <a:rPr lang="en-GB" sz="1800" b="1" dirty="0">
                <a:latin typeface="Garamond" panose="02020404030301010803" pitchFamily="18" charset="0"/>
              </a:rPr>
              <a:t> </a:t>
            </a:r>
            <a:r>
              <a:rPr lang="en-GB" sz="1800" dirty="0">
                <a:latin typeface="Garamond" panose="02020404030301010803" pitchFamily="18" charset="0"/>
              </a:rPr>
              <a:t>do trigo pela </a:t>
            </a:r>
            <a:r>
              <a:rPr lang="en-GB" sz="1800" dirty="0" err="1">
                <a:latin typeface="Garamond" panose="02020404030301010803" pitchFamily="18" charset="0"/>
              </a:rPr>
              <a:t>Rússia</a:t>
            </a:r>
            <a:r>
              <a:rPr lang="en-GB" sz="1800" dirty="0">
                <a:latin typeface="Garamond" panose="02020404030301010803" pitchFamily="18" charset="0"/>
              </a:rPr>
              <a:t>: quotas e taxa de EUR 50/ton (USD 61/ton)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b="1" dirty="0" err="1">
                <a:latin typeface="Garamond" panose="02020404030301010803" pitchFamily="18" charset="0"/>
              </a:rPr>
              <a:t>Aumento</a:t>
            </a:r>
            <a:r>
              <a:rPr lang="en-GB" sz="1800" b="1" dirty="0">
                <a:latin typeface="Garamond" panose="02020404030301010803" pitchFamily="18" charset="0"/>
              </a:rPr>
              <a:t> do </a:t>
            </a:r>
            <a:r>
              <a:rPr lang="en-GB" sz="1800" b="1" dirty="0" err="1">
                <a:latin typeface="Garamond" panose="02020404030301010803" pitchFamily="18" charset="0"/>
              </a:rPr>
              <a:t>custo</a:t>
            </a:r>
            <a:r>
              <a:rPr lang="en-GB" sz="1800" b="1" dirty="0">
                <a:latin typeface="Garamond" panose="02020404030301010803" pitchFamily="18" charset="0"/>
              </a:rPr>
              <a:t> </a:t>
            </a:r>
            <a:r>
              <a:rPr lang="en-GB" sz="1800" b="1" dirty="0" err="1">
                <a:latin typeface="Garamond" panose="02020404030301010803" pitchFamily="18" charset="0"/>
              </a:rPr>
              <a:t>internacional</a:t>
            </a:r>
            <a:r>
              <a:rPr lang="en-GB" sz="1800" b="1" dirty="0">
                <a:latin typeface="Garamond" panose="02020404030301010803" pitchFamily="18" charset="0"/>
              </a:rPr>
              <a:t> do </a:t>
            </a:r>
            <a:r>
              <a:rPr lang="en-GB" sz="1800" b="1" dirty="0" err="1">
                <a:latin typeface="Garamond" panose="02020404030301010803" pitchFamily="18" charset="0"/>
              </a:rPr>
              <a:t>frete</a:t>
            </a:r>
            <a:r>
              <a:rPr lang="en-GB" sz="1800" b="1" dirty="0">
                <a:latin typeface="Garamond" panose="02020404030301010803" pitchFamily="18" charset="0"/>
              </a:rPr>
              <a:t> </a:t>
            </a:r>
            <a:r>
              <a:rPr lang="en-GB" sz="1800" dirty="0" err="1">
                <a:latin typeface="Garamond" panose="02020404030301010803" pitchFamily="18" charset="0"/>
              </a:rPr>
              <a:t>induzido</a:t>
            </a:r>
            <a:r>
              <a:rPr lang="en-GB" sz="1800" dirty="0">
                <a:latin typeface="Garamond" panose="02020404030301010803" pitchFamily="18" charset="0"/>
              </a:rPr>
              <a:t> </a:t>
            </a:r>
            <a:r>
              <a:rPr lang="en-GB" sz="1800" dirty="0" err="1">
                <a:latin typeface="Garamond" panose="02020404030301010803" pitchFamily="18" charset="0"/>
              </a:rPr>
              <a:t>pelo</a:t>
            </a:r>
            <a:r>
              <a:rPr lang="en-GB" sz="1800" dirty="0">
                <a:latin typeface="Garamond" panose="02020404030301010803" pitchFamily="18" charset="0"/>
              </a:rPr>
              <a:t> </a:t>
            </a:r>
            <a:r>
              <a:rPr lang="en-GB" sz="1800" dirty="0" err="1">
                <a:latin typeface="Garamond" panose="02020404030301010803" pitchFamily="18" charset="0"/>
              </a:rPr>
              <a:t>crescimento</a:t>
            </a:r>
            <a:r>
              <a:rPr lang="en-GB" sz="1800" dirty="0">
                <a:latin typeface="Garamond" panose="02020404030301010803" pitchFamily="18" charset="0"/>
              </a:rPr>
              <a:t> da </a:t>
            </a:r>
            <a:r>
              <a:rPr lang="en-GB" sz="1800" dirty="0" err="1">
                <a:latin typeface="Garamond" panose="02020404030301010803" pitchFamily="18" charset="0"/>
              </a:rPr>
              <a:t>demanda</a:t>
            </a:r>
            <a:r>
              <a:rPr lang="en-GB" sz="1800" dirty="0">
                <a:latin typeface="Garamond" panose="02020404030301010803" pitchFamily="18" charset="0"/>
              </a:rPr>
              <a:t> </a:t>
            </a:r>
            <a:r>
              <a:rPr lang="en-GB" sz="1800" dirty="0" err="1">
                <a:latin typeface="Garamond" panose="02020404030301010803" pitchFamily="18" charset="0"/>
              </a:rPr>
              <a:t>derivada</a:t>
            </a:r>
            <a:r>
              <a:rPr lang="en-GB" sz="1800" dirty="0">
                <a:latin typeface="Garamond" panose="02020404030301010803" pitchFamily="18" charset="0"/>
              </a:rPr>
              <a:t> da covid-19: </a:t>
            </a:r>
            <a:r>
              <a:rPr lang="en-GB" sz="1800" dirty="0" err="1">
                <a:latin typeface="Garamond" panose="02020404030301010803" pitchFamily="18" charset="0"/>
              </a:rPr>
              <a:t>escassez</a:t>
            </a:r>
            <a:r>
              <a:rPr lang="en-GB" sz="1800" dirty="0">
                <a:latin typeface="Garamond" panose="02020404030301010803" pitchFamily="18" charset="0"/>
              </a:rPr>
              <a:t> de </a:t>
            </a:r>
            <a:r>
              <a:rPr lang="en-GB" sz="1800" dirty="0" err="1">
                <a:latin typeface="Garamond" panose="02020404030301010803" pitchFamily="18" charset="0"/>
              </a:rPr>
              <a:t>contentores</a:t>
            </a:r>
            <a:r>
              <a:rPr lang="en-GB" sz="1800" dirty="0">
                <a:latin typeface="Garamond" panose="02020404030301010803" pitchFamily="18" charset="0"/>
              </a:rPr>
              <a:t> e porta-</a:t>
            </a:r>
            <a:r>
              <a:rPr lang="en-GB" sz="1800" dirty="0" err="1">
                <a:latin typeface="Garamond" panose="02020404030301010803" pitchFamily="18" charset="0"/>
              </a:rPr>
              <a:t>contentores</a:t>
            </a:r>
            <a:r>
              <a:rPr lang="en-GB" sz="1800" dirty="0">
                <a:latin typeface="Garamond" panose="02020404030301010803" pitchFamily="18" charset="0"/>
              </a:rPr>
              <a:t> e </a:t>
            </a:r>
            <a:r>
              <a:rPr lang="en-GB" sz="1800" dirty="0" err="1">
                <a:latin typeface="Garamond" panose="02020404030301010803" pitchFamily="18" charset="0"/>
              </a:rPr>
              <a:t>aumento</a:t>
            </a:r>
            <a:r>
              <a:rPr lang="en-GB" sz="1800" dirty="0">
                <a:latin typeface="Garamond" panose="02020404030301010803" pitchFamily="18" charset="0"/>
              </a:rPr>
              <a:t> das </a:t>
            </a:r>
            <a:r>
              <a:rPr lang="en-GB" sz="1800" dirty="0" err="1">
                <a:latin typeface="Garamond" panose="02020404030301010803" pitchFamily="18" charset="0"/>
              </a:rPr>
              <a:t>taxas</a:t>
            </a:r>
            <a:r>
              <a:rPr lang="en-GB" sz="1800" dirty="0">
                <a:latin typeface="Garamond" panose="02020404030301010803" pitchFamily="18" charset="0"/>
              </a:rPr>
              <a:t> do </a:t>
            </a:r>
            <a:r>
              <a:rPr lang="en-GB" sz="1800" dirty="0" err="1">
                <a:latin typeface="Garamond" panose="02020404030301010803" pitchFamily="18" charset="0"/>
              </a:rPr>
              <a:t>frete</a:t>
            </a:r>
            <a:r>
              <a:rPr lang="en-GB" sz="1800" dirty="0">
                <a:latin typeface="Garamond" panose="02020404030301010803" pitchFamily="18" charset="0"/>
              </a:rPr>
              <a:t>  (UNCTAD, 05/2021)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1800" dirty="0">
                <a:latin typeface="Garamond" panose="02020404030301010803" pitchFamily="18" charset="0"/>
              </a:rPr>
              <a:t> </a:t>
            </a:r>
            <a:r>
              <a:rPr lang="en-GB" sz="1800" b="1" dirty="0">
                <a:solidFill>
                  <a:srgbClr val="0070C0"/>
                </a:solidFill>
                <a:latin typeface="Garamond" panose="02020404030301010803" pitchFamily="18" charset="0"/>
              </a:rPr>
              <a:t>Nacional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b="1" dirty="0" err="1">
                <a:solidFill>
                  <a:schemeClr val="tx1"/>
                </a:solidFill>
                <a:latin typeface="Garamond" panose="02020404030301010803" pitchFamily="18" charset="0"/>
              </a:rPr>
              <a:t>Depreciação</a:t>
            </a:r>
            <a:r>
              <a:rPr lang="en-GB" sz="1800" b="1" dirty="0">
                <a:solidFill>
                  <a:schemeClr val="tx1"/>
                </a:solidFill>
                <a:latin typeface="Garamond" panose="02020404030301010803" pitchFamily="18" charset="0"/>
              </a:rPr>
              <a:t> cambial (</a:t>
            </a:r>
            <a:r>
              <a:rPr lang="en-GB" sz="1800" b="1" dirty="0" err="1">
                <a:solidFill>
                  <a:schemeClr val="tx1"/>
                </a:solidFill>
                <a:latin typeface="Garamond" panose="02020404030301010803" pitchFamily="18" charset="0"/>
              </a:rPr>
              <a:t>até</a:t>
            </a:r>
            <a:r>
              <a:rPr lang="en-GB" sz="1800" b="1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en-GB" sz="1800" b="1" dirty="0" err="1">
                <a:solidFill>
                  <a:schemeClr val="tx1"/>
                </a:solidFill>
                <a:latin typeface="Garamond" panose="02020404030301010803" pitchFamily="18" charset="0"/>
              </a:rPr>
              <a:t>meados</a:t>
            </a:r>
            <a:r>
              <a:rPr lang="en-GB" sz="1800" b="1" dirty="0">
                <a:solidFill>
                  <a:schemeClr val="tx1"/>
                </a:solidFill>
                <a:latin typeface="Garamond" panose="02020404030301010803" pitchFamily="18" charset="0"/>
              </a:rPr>
              <a:t> de Mar</a:t>
            </a:r>
            <a:r>
              <a:rPr lang="pt-BR" sz="1800" b="1" dirty="0">
                <a:latin typeface="Garamond" panose="02020404030301010803" pitchFamily="18" charset="0"/>
              </a:rPr>
              <a:t>ç</a:t>
            </a:r>
            <a:r>
              <a:rPr lang="en-GB" sz="1800" b="1" dirty="0">
                <a:solidFill>
                  <a:schemeClr val="tx1"/>
                </a:solidFill>
                <a:latin typeface="Garamond" panose="02020404030301010803" pitchFamily="18" charset="0"/>
              </a:rPr>
              <a:t>o 2021): </a:t>
            </a:r>
            <a:r>
              <a:rPr lang="en-GB" sz="1800" dirty="0">
                <a:solidFill>
                  <a:schemeClr val="tx1"/>
                </a:solidFill>
                <a:latin typeface="Garamond" panose="02020404030301010803" pitchFamily="18" charset="0"/>
              </a:rPr>
              <a:t>2</a:t>
            </a:r>
            <a:r>
              <a:rPr lang="pt-BR" sz="1800" dirty="0">
                <a:solidFill>
                  <a:schemeClr val="tx1"/>
                </a:solidFill>
                <a:latin typeface="Garamond" panose="02020404030301010803" pitchFamily="18" charset="0"/>
              </a:rPr>
              <a:t>017 - 2020, a taxa de câmbio anual nominal MZN/USD depreciou de 63.6 para 74.5 (17%) → aumento do Preço CIF das importações do trigo</a:t>
            </a:r>
            <a:endParaRPr lang="en-GB" sz="18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b="1" dirty="0" err="1">
                <a:solidFill>
                  <a:schemeClr val="tx1"/>
                </a:solidFill>
                <a:latin typeface="Garamond" panose="02020404030301010803" pitchFamily="18" charset="0"/>
              </a:rPr>
              <a:t>Moageiras</a:t>
            </a:r>
            <a:r>
              <a:rPr lang="en-GB" sz="1800" dirty="0">
                <a:solidFill>
                  <a:schemeClr val="tx1"/>
                </a:solidFill>
                <a:latin typeface="Garamond" panose="02020404030301010803" pitchFamily="18" charset="0"/>
              </a:rPr>
              <a:t>: </a:t>
            </a:r>
            <a:r>
              <a:rPr lang="en-GB" sz="1800" dirty="0" err="1">
                <a:solidFill>
                  <a:schemeClr val="tx1"/>
                </a:solidFill>
                <a:latin typeface="Garamond" panose="02020404030301010803" pitchFamily="18" charset="0"/>
              </a:rPr>
              <a:t>Aumento</a:t>
            </a:r>
            <a:r>
              <a:rPr lang="en-GB" sz="1800" dirty="0">
                <a:solidFill>
                  <a:schemeClr val="tx1"/>
                </a:solidFill>
                <a:latin typeface="Garamond" panose="02020404030301010803" pitchFamily="18" charset="0"/>
              </a:rPr>
              <a:t> do </a:t>
            </a:r>
            <a:r>
              <a:rPr lang="en-GB" sz="1800" dirty="0" err="1">
                <a:solidFill>
                  <a:schemeClr val="tx1"/>
                </a:solidFill>
                <a:latin typeface="Garamond" panose="02020404030301010803" pitchFamily="18" charset="0"/>
              </a:rPr>
              <a:t>preço</a:t>
            </a:r>
            <a:r>
              <a:rPr lang="en-GB" sz="1800" dirty="0">
                <a:solidFill>
                  <a:schemeClr val="tx1"/>
                </a:solidFill>
                <a:latin typeface="Garamond" panose="02020404030301010803" pitchFamily="18" charset="0"/>
              </a:rPr>
              <a:t> do </a:t>
            </a:r>
            <a:r>
              <a:rPr lang="en-GB" sz="1800" dirty="0" err="1">
                <a:solidFill>
                  <a:schemeClr val="tx1"/>
                </a:solidFill>
                <a:latin typeface="Garamond" panose="02020404030301010803" pitchFamily="18" charset="0"/>
              </a:rPr>
              <a:t>saco</a:t>
            </a:r>
            <a:r>
              <a:rPr lang="en-GB" sz="1800" dirty="0">
                <a:solidFill>
                  <a:schemeClr val="tx1"/>
                </a:solidFill>
                <a:latin typeface="Garamond" panose="02020404030301010803" pitchFamily="18" charset="0"/>
              </a:rPr>
              <a:t> da farinha de trigo (50kg) de 1900 MZN para 2100 MZN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b="1" dirty="0" err="1">
                <a:solidFill>
                  <a:schemeClr val="tx1"/>
                </a:solidFill>
                <a:latin typeface="Garamond" panose="02020404030301010803" pitchFamily="18" charset="0"/>
              </a:rPr>
              <a:t>Panificadoras</a:t>
            </a:r>
            <a:r>
              <a:rPr lang="en-GB" sz="1800" dirty="0">
                <a:solidFill>
                  <a:schemeClr val="tx1"/>
                </a:solidFill>
                <a:latin typeface="Garamond" panose="02020404030301010803" pitchFamily="18" charset="0"/>
              </a:rPr>
              <a:t>: </a:t>
            </a:r>
            <a:r>
              <a:rPr lang="en-GB" sz="1800" dirty="0" err="1">
                <a:solidFill>
                  <a:schemeClr val="tx1"/>
                </a:solidFill>
                <a:latin typeface="Garamond" panose="02020404030301010803" pitchFamily="18" charset="0"/>
              </a:rPr>
              <a:t>Anúncio</a:t>
            </a:r>
            <a:r>
              <a:rPr lang="en-GB" sz="1800" dirty="0">
                <a:solidFill>
                  <a:schemeClr val="tx1"/>
                </a:solidFill>
                <a:latin typeface="Garamond" panose="02020404030301010803" pitchFamily="18" charset="0"/>
              </a:rPr>
              <a:t> do </a:t>
            </a:r>
            <a:r>
              <a:rPr lang="en-GB" sz="1800" dirty="0" err="1">
                <a:solidFill>
                  <a:schemeClr val="tx1"/>
                </a:solidFill>
                <a:latin typeface="Garamond" panose="02020404030301010803" pitchFamily="18" charset="0"/>
              </a:rPr>
              <a:t>aumento</a:t>
            </a:r>
            <a:r>
              <a:rPr lang="en-GB" sz="1800" dirty="0">
                <a:solidFill>
                  <a:schemeClr val="tx1"/>
                </a:solidFill>
                <a:latin typeface="Garamond" panose="02020404030301010803" pitchFamily="18" charset="0"/>
              </a:rPr>
              <a:t> do </a:t>
            </a:r>
            <a:r>
              <a:rPr lang="en-GB" sz="1800" dirty="0" err="1">
                <a:solidFill>
                  <a:schemeClr val="tx1"/>
                </a:solidFill>
                <a:latin typeface="Garamond" panose="02020404030301010803" pitchFamily="18" charset="0"/>
              </a:rPr>
              <a:t>preço</a:t>
            </a:r>
            <a:r>
              <a:rPr lang="en-GB" sz="18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Garamond" panose="02020404030301010803" pitchFamily="18" charset="0"/>
              </a:rPr>
              <a:t>unitário</a:t>
            </a:r>
            <a:r>
              <a:rPr lang="en-GB" sz="1800" dirty="0">
                <a:solidFill>
                  <a:schemeClr val="tx1"/>
                </a:solidFill>
                <a:latin typeface="Garamond" panose="02020404030301010803" pitchFamily="18" charset="0"/>
              </a:rPr>
              <a:t> do </a:t>
            </a:r>
            <a:r>
              <a:rPr lang="en-GB" sz="1800" dirty="0" err="1">
                <a:solidFill>
                  <a:schemeClr val="tx1"/>
                </a:solidFill>
                <a:latin typeface="Garamond" panose="02020404030301010803" pitchFamily="18" charset="0"/>
              </a:rPr>
              <a:t>pão</a:t>
            </a:r>
            <a:r>
              <a:rPr lang="en-GB" sz="1800" dirty="0">
                <a:solidFill>
                  <a:schemeClr val="tx1"/>
                </a:solidFill>
                <a:latin typeface="Garamond" panose="02020404030301010803" pitchFamily="18" charset="0"/>
              </a:rPr>
              <a:t> de 160g: de 10 MZN para 12 MZN</a:t>
            </a:r>
          </a:p>
        </p:txBody>
      </p:sp>
    </p:spTree>
    <p:extLst>
      <p:ext uri="{BB962C8B-B14F-4D97-AF65-F5344CB8AC3E}">
        <p14:creationId xmlns:p14="http://schemas.microsoft.com/office/powerpoint/2010/main" val="3760729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500A8-EEBB-4FD8-B364-726603BC2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706" y="355336"/>
            <a:ext cx="10058400" cy="839831"/>
          </a:xfrm>
        </p:spPr>
        <p:txBody>
          <a:bodyPr>
            <a:normAutofit/>
          </a:bodyPr>
          <a:lstStyle/>
          <a:p>
            <a:r>
              <a:rPr lang="en-GB" sz="3200" dirty="0" err="1">
                <a:solidFill>
                  <a:srgbClr val="0070C0"/>
                </a:solidFill>
                <a:latin typeface="Garamond" panose="02020404030301010803" pitchFamily="18" charset="0"/>
              </a:rPr>
              <a:t>Metodologia</a:t>
            </a:r>
            <a:endParaRPr lang="en-GB" sz="3200" dirty="0">
              <a:solidFill>
                <a:srgbClr val="0070C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FC124-CFB6-48FF-B151-0EB05C6066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339" y="1987827"/>
            <a:ext cx="10612342" cy="4094922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Análise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Documental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400" dirty="0">
                <a:latin typeface="Garamond" panose="02020404030301010803" pitchFamily="18" charset="0"/>
              </a:rPr>
              <a:t>Dados e </a:t>
            </a:r>
            <a:r>
              <a:rPr lang="en-GB" sz="2400" dirty="0" err="1">
                <a:latin typeface="Garamond" panose="02020404030301010803" pitchFamily="18" charset="0"/>
              </a:rPr>
              <a:t>Relatórios</a:t>
            </a:r>
            <a:r>
              <a:rPr lang="en-GB" sz="2400" dirty="0">
                <a:latin typeface="Garamond" panose="02020404030301010803" pitchFamily="18" charset="0"/>
              </a:rPr>
              <a:t>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400" dirty="0">
                <a:latin typeface="Garamond" panose="02020404030301010803" pitchFamily="18" charset="0"/>
              </a:rPr>
              <a:t>Leis e </a:t>
            </a:r>
            <a:r>
              <a:rPr lang="en-GB" sz="2400" dirty="0" err="1">
                <a:latin typeface="Garamond" panose="02020404030301010803" pitchFamily="18" charset="0"/>
              </a:rPr>
              <a:t>Regulamentos</a:t>
            </a:r>
            <a:r>
              <a:rPr lang="en-GB" sz="2400" dirty="0">
                <a:latin typeface="Garamond" panose="02020404030301010803" pitchFamily="18" charset="0"/>
              </a:rPr>
              <a:t> 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GB" sz="2400" dirty="0">
              <a:latin typeface="Garamond" panose="02020404030301010803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Trabalho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de campo (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entrevistas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e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reuniões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)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400" b="1" dirty="0">
                <a:latin typeface="Garamond" panose="02020404030301010803" pitchFamily="18" charset="0"/>
              </a:rPr>
              <a:t>6 </a:t>
            </a:r>
            <a:r>
              <a:rPr lang="en-GB" sz="2400" b="1" dirty="0" err="1">
                <a:latin typeface="Garamond" panose="02020404030301010803" pitchFamily="18" charset="0"/>
              </a:rPr>
              <a:t>Moageiras</a:t>
            </a:r>
            <a:r>
              <a:rPr lang="en-GB" sz="2400" dirty="0">
                <a:latin typeface="Garamond" panose="02020404030301010803" pitchFamily="18" charset="0"/>
              </a:rPr>
              <a:t>: custos de </a:t>
            </a:r>
            <a:r>
              <a:rPr lang="en-GB" sz="2400" dirty="0" err="1">
                <a:latin typeface="Garamond" panose="02020404030301010803" pitchFamily="18" charset="0"/>
              </a:rPr>
              <a:t>produção</a:t>
            </a:r>
            <a:r>
              <a:rPr lang="en-GB" sz="2400" dirty="0">
                <a:latin typeface="Garamond" panose="02020404030301010803" pitchFamily="18" charset="0"/>
              </a:rPr>
              <a:t> do </a:t>
            </a:r>
            <a:r>
              <a:rPr lang="en-GB" sz="2400" dirty="0" err="1">
                <a:latin typeface="Garamond" panose="02020404030301010803" pitchFamily="18" charset="0"/>
              </a:rPr>
              <a:t>saco</a:t>
            </a:r>
            <a:r>
              <a:rPr lang="en-GB" sz="2400" dirty="0">
                <a:latin typeface="Garamond" panose="02020404030301010803" pitchFamily="18" charset="0"/>
              </a:rPr>
              <a:t> da farinha de trigo 50kg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400" b="1" dirty="0">
                <a:latin typeface="Garamond" panose="02020404030301010803" pitchFamily="18" charset="0"/>
              </a:rPr>
              <a:t>AMOPÃO (</a:t>
            </a:r>
            <a:r>
              <a:rPr lang="en-GB" sz="2400" b="1" dirty="0" err="1">
                <a:latin typeface="Garamond" panose="02020404030301010803" pitchFamily="18" charset="0"/>
              </a:rPr>
              <a:t>amostra</a:t>
            </a:r>
            <a:r>
              <a:rPr lang="en-GB" sz="2400" b="1" dirty="0">
                <a:latin typeface="Garamond" panose="02020404030301010803" pitchFamily="18" charset="0"/>
              </a:rPr>
              <a:t> de 30 </a:t>
            </a:r>
            <a:r>
              <a:rPr lang="en-GB" sz="2400" b="1" dirty="0" err="1">
                <a:latin typeface="Garamond" panose="02020404030301010803" pitchFamily="18" charset="0"/>
              </a:rPr>
              <a:t>unidades</a:t>
            </a:r>
            <a:r>
              <a:rPr lang="en-GB" sz="2400" b="1" dirty="0">
                <a:latin typeface="Garamond" panose="02020404030301010803" pitchFamily="18" charset="0"/>
              </a:rPr>
              <a:t>)</a:t>
            </a:r>
            <a:r>
              <a:rPr lang="en-GB" sz="2400" dirty="0">
                <a:latin typeface="Garamond" panose="02020404030301010803" pitchFamily="18" charset="0"/>
              </a:rPr>
              <a:t>: custos </a:t>
            </a:r>
            <a:r>
              <a:rPr lang="en-GB" sz="2400" dirty="0" err="1">
                <a:latin typeface="Garamond" panose="02020404030301010803" pitchFamily="18" charset="0"/>
              </a:rPr>
              <a:t>directos</a:t>
            </a:r>
            <a:r>
              <a:rPr lang="en-GB" sz="2400" dirty="0">
                <a:latin typeface="Garamond" panose="02020404030301010803" pitchFamily="18" charset="0"/>
              </a:rPr>
              <a:t> e </a:t>
            </a:r>
            <a:r>
              <a:rPr lang="en-GB" sz="2400" dirty="0" err="1">
                <a:latin typeface="Garamond" panose="02020404030301010803" pitchFamily="18" charset="0"/>
              </a:rPr>
              <a:t>indirectos</a:t>
            </a:r>
            <a:r>
              <a:rPr lang="en-GB" sz="2400" dirty="0">
                <a:latin typeface="Garamond" panose="02020404030301010803" pitchFamily="18" charset="0"/>
              </a:rPr>
              <a:t> de </a:t>
            </a:r>
            <a:r>
              <a:rPr lang="en-GB" sz="2400" dirty="0" err="1">
                <a:latin typeface="Garamond" panose="02020404030301010803" pitchFamily="18" charset="0"/>
              </a:rPr>
              <a:t>produção</a:t>
            </a:r>
            <a:r>
              <a:rPr lang="en-GB" sz="2400" dirty="0">
                <a:latin typeface="Garamond" panose="02020404030301010803" pitchFamily="18" charset="0"/>
              </a:rPr>
              <a:t> do </a:t>
            </a:r>
            <a:r>
              <a:rPr lang="en-GB" sz="2400" dirty="0" err="1">
                <a:latin typeface="Garamond" panose="02020404030301010803" pitchFamily="18" charset="0"/>
              </a:rPr>
              <a:t>pão</a:t>
            </a:r>
            <a:endParaRPr lang="en-GB" sz="2400" dirty="0">
              <a:latin typeface="Garamond" panose="02020404030301010803" pitchFamily="18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400" b="1" dirty="0" err="1">
                <a:latin typeface="Garamond" panose="02020404030301010803" pitchFamily="18" charset="0"/>
              </a:rPr>
              <a:t>Entidades</a:t>
            </a:r>
            <a:r>
              <a:rPr lang="en-GB" sz="2400" b="1" dirty="0">
                <a:latin typeface="Garamond" panose="02020404030301010803" pitchFamily="18" charset="0"/>
              </a:rPr>
              <a:t> </a:t>
            </a:r>
            <a:r>
              <a:rPr lang="en-GB" sz="2400" b="1" dirty="0" err="1">
                <a:latin typeface="Garamond" panose="02020404030301010803" pitchFamily="18" charset="0"/>
              </a:rPr>
              <a:t>p</a:t>
            </a:r>
            <a:r>
              <a:rPr lang="en-GB" sz="2400" b="1" dirty="0" err="1">
                <a:latin typeface="Garamond" panose="02020404030301010803" pitchFamily="18" charset="0"/>
                <a:cs typeface="Calibri" panose="020F0502020204030204" pitchFamily="34" charset="0"/>
              </a:rPr>
              <a:t>ú</a:t>
            </a:r>
            <a:r>
              <a:rPr lang="en-GB" sz="2400" b="1" dirty="0" err="1">
                <a:latin typeface="Garamond" panose="02020404030301010803" pitchFamily="18" charset="0"/>
              </a:rPr>
              <a:t>blicas</a:t>
            </a:r>
            <a:r>
              <a:rPr lang="en-GB" sz="2400" dirty="0">
                <a:latin typeface="Garamond" panose="02020404030301010803" pitchFamily="18" charset="0"/>
              </a:rPr>
              <a:t>: </a:t>
            </a:r>
            <a:r>
              <a:rPr lang="en-GB" sz="2400" dirty="0" err="1">
                <a:latin typeface="Garamond" panose="02020404030301010803" pitchFamily="18" charset="0"/>
              </a:rPr>
              <a:t>minist</a:t>
            </a:r>
            <a:r>
              <a:rPr lang="en-GB" sz="2400" dirty="0" err="1">
                <a:latin typeface="Garamond" panose="02020404030301010803" pitchFamily="18" charset="0"/>
                <a:cs typeface="Calibri" panose="020F0502020204030204" pitchFamily="34" charset="0"/>
              </a:rPr>
              <a:t>ér</a:t>
            </a:r>
            <a:r>
              <a:rPr lang="en-GB" sz="2400" dirty="0" err="1">
                <a:latin typeface="Garamond" panose="02020404030301010803" pitchFamily="18" charset="0"/>
              </a:rPr>
              <a:t>ios</a:t>
            </a:r>
            <a:r>
              <a:rPr lang="en-GB" sz="2400" dirty="0">
                <a:latin typeface="Garamond" panose="02020404030301010803" pitchFamily="18" charset="0"/>
              </a:rPr>
              <a:t>, </a:t>
            </a:r>
            <a:r>
              <a:rPr lang="en-GB" sz="2400" dirty="0" err="1">
                <a:latin typeface="Garamond" panose="02020404030301010803" pitchFamily="18" charset="0"/>
              </a:rPr>
              <a:t>institutos</a:t>
            </a:r>
            <a:r>
              <a:rPr lang="en-GB" sz="2400" dirty="0">
                <a:latin typeface="Garamond" panose="02020404030301010803" pitchFamily="18" charset="0"/>
              </a:rPr>
              <a:t>, </a:t>
            </a:r>
            <a:r>
              <a:rPr lang="en-GB" sz="2400" dirty="0" err="1">
                <a:latin typeface="Garamond" panose="02020404030301010803" pitchFamily="18" charset="0"/>
              </a:rPr>
              <a:t>empresas</a:t>
            </a:r>
            <a:r>
              <a:rPr lang="en-GB" sz="2400" dirty="0">
                <a:latin typeface="Garamond" panose="02020404030301010803" pitchFamily="18" charset="0"/>
              </a:rPr>
              <a:t> e </a:t>
            </a:r>
            <a:r>
              <a:rPr lang="en-GB" sz="2400" dirty="0" err="1">
                <a:latin typeface="Garamond" panose="02020404030301010803" pitchFamily="18" charset="0"/>
              </a:rPr>
              <a:t>outras</a:t>
            </a:r>
            <a:r>
              <a:rPr lang="en-GB" sz="2400" dirty="0">
                <a:latin typeface="Garamond" panose="02020404030301010803" pitchFamily="18" charset="0"/>
              </a:rPr>
              <a:t>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400" b="1" dirty="0" err="1">
                <a:latin typeface="Garamond" panose="02020404030301010803" pitchFamily="18" charset="0"/>
              </a:rPr>
              <a:t>Organizações</a:t>
            </a:r>
            <a:r>
              <a:rPr lang="en-GB" sz="2400" b="1" dirty="0">
                <a:latin typeface="Garamond" panose="02020404030301010803" pitchFamily="18" charset="0"/>
              </a:rPr>
              <a:t> </a:t>
            </a:r>
            <a:r>
              <a:rPr lang="en-GB" sz="2400" b="1" dirty="0" err="1">
                <a:latin typeface="Garamond" panose="02020404030301010803" pitchFamily="18" charset="0"/>
              </a:rPr>
              <a:t>não-estatais</a:t>
            </a:r>
            <a:r>
              <a:rPr lang="en-GB" sz="2400" b="1" dirty="0">
                <a:latin typeface="Garamond" panose="02020404030301010803" pitchFamily="18" charset="0"/>
              </a:rPr>
              <a:t> </a:t>
            </a:r>
            <a:r>
              <a:rPr lang="en-GB" sz="2400" dirty="0">
                <a:latin typeface="Garamond" panose="02020404030301010803" pitchFamily="18" charset="0"/>
              </a:rPr>
              <a:t>e </a:t>
            </a:r>
            <a:r>
              <a:rPr lang="en-GB" sz="2400" b="1" dirty="0" err="1">
                <a:latin typeface="Garamond" panose="02020404030301010803" pitchFamily="18" charset="0"/>
              </a:rPr>
              <a:t>sem</a:t>
            </a:r>
            <a:r>
              <a:rPr lang="en-GB" sz="2400" b="1" dirty="0">
                <a:latin typeface="Garamond" panose="02020404030301010803" pitchFamily="18" charset="0"/>
              </a:rPr>
              <a:t> fins </a:t>
            </a:r>
            <a:r>
              <a:rPr lang="en-GB" sz="2400" b="1" dirty="0" err="1">
                <a:latin typeface="Garamond" panose="02020404030301010803" pitchFamily="18" charset="0"/>
              </a:rPr>
              <a:t>lucrativos</a:t>
            </a:r>
            <a:r>
              <a:rPr lang="en-GB" sz="2400" b="1" dirty="0">
                <a:latin typeface="Garamond" panose="02020404030301010803" pitchFamily="18" charset="0"/>
              </a:rPr>
              <a:t> </a:t>
            </a:r>
          </a:p>
          <a:p>
            <a:pPr marL="0" indent="0">
              <a:buNone/>
            </a:pPr>
            <a:endParaRPr lang="en-GB" sz="2400" dirty="0">
              <a:latin typeface="Garamond" panose="02020404030301010803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Elaboração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do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Relatório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: Draft e Final</a:t>
            </a:r>
          </a:p>
          <a:p>
            <a:pPr marL="514350" indent="-514350">
              <a:buFont typeface="+mj-lt"/>
              <a:buAutoNum type="romanUcPeriod"/>
            </a:pP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35948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CB190-7CFE-432C-A4F7-986311AA7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070" y="286603"/>
            <a:ext cx="10731610" cy="1224145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0070C0"/>
                </a:solidFill>
                <a:latin typeface="Garamond" panose="02020404030301010803" pitchFamily="18" charset="0"/>
              </a:rPr>
              <a:t>A</a:t>
            </a:r>
            <a:r>
              <a:rPr lang="en-GB" sz="3200" dirty="0">
                <a:latin typeface="Garamond" panose="02020404030301010803" pitchFamily="18" charset="0"/>
              </a:rPr>
              <a:t> </a:t>
            </a:r>
            <a:r>
              <a:rPr lang="en-GB" sz="3200" dirty="0" err="1">
                <a:solidFill>
                  <a:srgbClr val="0070C0"/>
                </a:solidFill>
                <a:latin typeface="Garamond" panose="02020404030301010803" pitchFamily="18" charset="0"/>
              </a:rPr>
              <a:t>cadeia</a:t>
            </a:r>
            <a:r>
              <a:rPr lang="en-GB" sz="3200" dirty="0">
                <a:solidFill>
                  <a:srgbClr val="0070C0"/>
                </a:solidFill>
                <a:latin typeface="Garamond" panose="02020404030301010803" pitchFamily="18" charset="0"/>
              </a:rPr>
              <a:t> de </a:t>
            </a:r>
            <a:r>
              <a:rPr lang="en-GB" sz="3200" dirty="0" err="1">
                <a:solidFill>
                  <a:srgbClr val="0070C0"/>
                </a:solidFill>
                <a:latin typeface="Garamond" panose="02020404030301010803" pitchFamily="18" charset="0"/>
              </a:rPr>
              <a:t>valor</a:t>
            </a:r>
            <a:r>
              <a:rPr lang="en-GB" sz="3200" dirty="0">
                <a:solidFill>
                  <a:srgbClr val="0070C0"/>
                </a:solidFill>
                <a:latin typeface="Garamond" panose="02020404030301010803" pitchFamily="18" charset="0"/>
              </a:rPr>
              <a:t> do </a:t>
            </a:r>
            <a:r>
              <a:rPr lang="en-GB" sz="3200" dirty="0" err="1">
                <a:solidFill>
                  <a:srgbClr val="0070C0"/>
                </a:solidFill>
                <a:latin typeface="Garamond" panose="02020404030301010803" pitchFamily="18" charset="0"/>
              </a:rPr>
              <a:t>pão</a:t>
            </a:r>
            <a:endParaRPr lang="en-GB" sz="3200" dirty="0">
              <a:solidFill>
                <a:srgbClr val="0070C0"/>
              </a:solidFill>
              <a:latin typeface="Garamond" panose="02020404030301010803" pitchFamily="18" charset="0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EBD66AF-138B-45F1-ABCD-11C7ED2832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7549905"/>
              </p:ext>
            </p:extLst>
          </p:nvPr>
        </p:nvGraphicFramePr>
        <p:xfrm>
          <a:off x="1036320" y="1510748"/>
          <a:ext cx="10058400" cy="41996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71691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C5387-1660-4CDE-83B6-C5CECF9E9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287" y="286603"/>
            <a:ext cx="10930393" cy="945849"/>
          </a:xfrm>
        </p:spPr>
        <p:txBody>
          <a:bodyPr>
            <a:normAutofit/>
          </a:bodyPr>
          <a:lstStyle/>
          <a:p>
            <a:r>
              <a:rPr lang="en-GB" sz="32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Os</a:t>
            </a:r>
            <a:r>
              <a:rPr lang="en-GB" sz="3200" b="1" dirty="0">
                <a:solidFill>
                  <a:srgbClr val="0070C0"/>
                </a:solidFill>
                <a:latin typeface="Garamond" panose="02020404030301010803" pitchFamily="18" charset="0"/>
              </a:rPr>
              <a:t> custos das </a:t>
            </a:r>
            <a:r>
              <a:rPr lang="en-GB" sz="32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moageiras</a:t>
            </a:r>
            <a:r>
              <a:rPr lang="en-GB" sz="3200" b="1" dirty="0">
                <a:solidFill>
                  <a:srgbClr val="0070C0"/>
                </a:solidFill>
                <a:latin typeface="Garamond" panose="02020404030301010803" pitchFamily="18" charset="0"/>
              </a:rPr>
              <a:t>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F1E87-310D-4FB7-AF0E-8480716C9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87" y="1497495"/>
            <a:ext cx="11555896" cy="4810540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endParaRPr lang="en-GB" sz="2000" dirty="0">
              <a:latin typeface="Garamond" panose="02020404030301010803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2700" dirty="0" err="1">
                <a:latin typeface="Garamond" panose="02020404030301010803" pitchFamily="18" charset="0"/>
              </a:rPr>
              <a:t>Até</a:t>
            </a:r>
            <a:r>
              <a:rPr lang="en-GB" sz="2700" dirty="0">
                <a:latin typeface="Garamond" panose="02020404030301010803" pitchFamily="18" charset="0"/>
              </a:rPr>
              <a:t> agora, o Estado (MIC, MEF e MADER) </a:t>
            </a:r>
            <a:r>
              <a:rPr lang="en-GB" sz="2700" dirty="0" err="1">
                <a:latin typeface="Garamond" panose="02020404030301010803" pitchFamily="18" charset="0"/>
              </a:rPr>
              <a:t>monitora</a:t>
            </a:r>
            <a:r>
              <a:rPr lang="en-GB" sz="2700" dirty="0">
                <a:latin typeface="Garamond" panose="02020404030301010803" pitchFamily="18" charset="0"/>
              </a:rPr>
              <a:t> as </a:t>
            </a:r>
            <a:r>
              <a:rPr lang="en-GB" sz="2700" dirty="0" err="1">
                <a:latin typeface="Garamond" panose="02020404030301010803" pitchFamily="18" charset="0"/>
              </a:rPr>
              <a:t>tendências</a:t>
            </a:r>
            <a:r>
              <a:rPr lang="en-GB" sz="2700" dirty="0">
                <a:latin typeface="Garamond" panose="02020404030301010803" pitchFamily="18" charset="0"/>
              </a:rPr>
              <a:t> do </a:t>
            </a:r>
            <a:r>
              <a:rPr lang="en-GB" sz="2700" dirty="0" err="1">
                <a:latin typeface="Garamond" panose="02020404030301010803" pitchFamily="18" charset="0"/>
              </a:rPr>
              <a:t>preço</a:t>
            </a:r>
            <a:r>
              <a:rPr lang="en-GB" sz="2700" dirty="0">
                <a:latin typeface="Garamond" panose="02020404030301010803" pitchFamily="18" charset="0"/>
              </a:rPr>
              <a:t> </a:t>
            </a:r>
            <a:r>
              <a:rPr lang="en-GB" sz="2700" dirty="0" err="1">
                <a:latin typeface="Garamond" panose="02020404030301010803" pitchFamily="18" charset="0"/>
              </a:rPr>
              <a:t>internacional</a:t>
            </a:r>
            <a:r>
              <a:rPr lang="en-GB" sz="2700" dirty="0">
                <a:latin typeface="Garamond" panose="02020404030301010803" pitchFamily="18" charset="0"/>
              </a:rPr>
              <a:t> do trigo mas </a:t>
            </a:r>
            <a:r>
              <a:rPr lang="en-GB" sz="2700" dirty="0" err="1">
                <a:latin typeface="Garamond" panose="02020404030301010803" pitchFamily="18" charset="0"/>
              </a:rPr>
              <a:t>não</a:t>
            </a:r>
            <a:r>
              <a:rPr lang="en-GB" sz="2700" dirty="0">
                <a:latin typeface="Garamond" panose="02020404030301010803" pitchFamily="18" charset="0"/>
              </a:rPr>
              <a:t> </a:t>
            </a:r>
            <a:r>
              <a:rPr lang="en-GB" sz="2700" dirty="0" err="1">
                <a:latin typeface="Garamond" panose="02020404030301010803" pitchFamily="18" charset="0"/>
              </a:rPr>
              <a:t>tem</a:t>
            </a:r>
            <a:r>
              <a:rPr lang="en-GB" sz="2700" dirty="0">
                <a:latin typeface="Garamond" panose="02020404030301010803" pitchFamily="18" charset="0"/>
              </a:rPr>
              <a:t> </a:t>
            </a:r>
            <a:r>
              <a:rPr lang="en-GB" sz="2700" dirty="0" err="1">
                <a:latin typeface="Garamond" panose="02020404030301010803" pitchFamily="18" charset="0"/>
              </a:rPr>
              <a:t>uma</a:t>
            </a:r>
            <a:r>
              <a:rPr lang="en-GB" sz="2700" dirty="0">
                <a:latin typeface="Garamond" panose="02020404030301010803" pitchFamily="18" charset="0"/>
              </a:rPr>
              <a:t> base </a:t>
            </a:r>
            <a:r>
              <a:rPr lang="en-GB" sz="2700" dirty="0" err="1">
                <a:latin typeface="Garamond" panose="02020404030301010803" pitchFamily="18" charset="0"/>
              </a:rPr>
              <a:t>objectiva</a:t>
            </a:r>
            <a:r>
              <a:rPr lang="en-GB" sz="2700" dirty="0">
                <a:latin typeface="Garamond" panose="02020404030301010803" pitchFamily="18" charset="0"/>
              </a:rPr>
              <a:t> de </a:t>
            </a:r>
            <a:r>
              <a:rPr lang="en-GB" sz="2700" dirty="0" err="1">
                <a:latin typeface="Garamond" panose="02020404030301010803" pitchFamily="18" charset="0"/>
              </a:rPr>
              <a:t>monitoria</a:t>
            </a:r>
            <a:r>
              <a:rPr lang="en-GB" sz="2700" dirty="0">
                <a:latin typeface="Garamond" panose="02020404030301010803" pitchFamily="18" charset="0"/>
              </a:rPr>
              <a:t> da </a:t>
            </a:r>
            <a:r>
              <a:rPr lang="en-GB" sz="2700" dirty="0" err="1">
                <a:latin typeface="Garamond" panose="02020404030301010803" pitchFamily="18" charset="0"/>
              </a:rPr>
              <a:t>estrutura</a:t>
            </a:r>
            <a:r>
              <a:rPr lang="en-GB" sz="2700" dirty="0">
                <a:latin typeface="Garamond" panose="02020404030301010803" pitchFamily="18" charset="0"/>
              </a:rPr>
              <a:t> de custos das </a:t>
            </a:r>
            <a:r>
              <a:rPr lang="en-GB" sz="2700" dirty="0" err="1">
                <a:latin typeface="Garamond" panose="02020404030301010803" pitchFamily="18" charset="0"/>
              </a:rPr>
              <a:t>moageiras</a:t>
            </a:r>
            <a:endParaRPr lang="en-GB" sz="2700" dirty="0">
              <a:latin typeface="Garamond" panose="02020404030301010803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2700" dirty="0" err="1">
                <a:latin typeface="Garamond" panose="02020404030301010803" pitchFamily="18" charset="0"/>
              </a:rPr>
              <a:t>Aos</a:t>
            </a:r>
            <a:r>
              <a:rPr lang="en-GB" sz="2700" dirty="0">
                <a:latin typeface="Garamond" panose="02020404030301010803" pitchFamily="18" charset="0"/>
              </a:rPr>
              <a:t> </a:t>
            </a:r>
            <a:r>
              <a:rPr lang="en-GB" sz="2700" dirty="0" err="1">
                <a:latin typeface="Garamond" panose="02020404030301010803" pitchFamily="18" charset="0"/>
              </a:rPr>
              <a:t>preços</a:t>
            </a:r>
            <a:r>
              <a:rPr lang="en-GB" sz="2700" dirty="0">
                <a:latin typeface="Garamond" panose="02020404030301010803" pitchFamily="18" charset="0"/>
              </a:rPr>
              <a:t> de Marco/2021, o </a:t>
            </a:r>
            <a:r>
              <a:rPr lang="en-GB" sz="2700" b="1" dirty="0" err="1">
                <a:latin typeface="Garamond" panose="02020404030301010803" pitchFamily="18" charset="0"/>
              </a:rPr>
              <a:t>custo</a:t>
            </a:r>
            <a:r>
              <a:rPr lang="en-GB" sz="2700" b="1" dirty="0">
                <a:latin typeface="Garamond" panose="02020404030301010803" pitchFamily="18" charset="0"/>
              </a:rPr>
              <a:t> </a:t>
            </a:r>
            <a:r>
              <a:rPr lang="en-GB" sz="2700" b="1" dirty="0" err="1">
                <a:latin typeface="Garamond" panose="02020404030301010803" pitchFamily="18" charset="0"/>
              </a:rPr>
              <a:t>médio</a:t>
            </a:r>
            <a:r>
              <a:rPr lang="en-GB" sz="2700" b="1" dirty="0">
                <a:latin typeface="Garamond" panose="02020404030301010803" pitchFamily="18" charset="0"/>
              </a:rPr>
              <a:t> de </a:t>
            </a:r>
            <a:r>
              <a:rPr lang="en-GB" sz="2700" b="1" dirty="0" err="1">
                <a:latin typeface="Garamond" panose="02020404030301010803" pitchFamily="18" charset="0"/>
              </a:rPr>
              <a:t>produção</a:t>
            </a:r>
            <a:r>
              <a:rPr lang="en-GB" sz="2700" b="1" dirty="0">
                <a:latin typeface="Garamond" panose="02020404030301010803" pitchFamily="18" charset="0"/>
              </a:rPr>
              <a:t> da farinha de trigo é de 39 698 MZN/ton ( 1985 MZN/</a:t>
            </a:r>
            <a:r>
              <a:rPr lang="en-GB" sz="2700" b="1" dirty="0" err="1">
                <a:latin typeface="Garamond" panose="02020404030301010803" pitchFamily="18" charset="0"/>
              </a:rPr>
              <a:t>saco</a:t>
            </a:r>
            <a:r>
              <a:rPr lang="en-GB" sz="2700" b="1" dirty="0">
                <a:latin typeface="Garamond" panose="02020404030301010803" pitchFamily="18" charset="0"/>
              </a:rPr>
              <a:t> de 50kg)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2700" dirty="0" err="1">
                <a:latin typeface="Garamond" panose="02020404030301010803" pitchFamily="18" charset="0"/>
              </a:rPr>
              <a:t>Em</a:t>
            </a:r>
            <a:r>
              <a:rPr lang="en-GB" sz="2700" dirty="0">
                <a:latin typeface="Garamond" panose="02020404030301010803" pitchFamily="18" charset="0"/>
              </a:rPr>
              <a:t> </a:t>
            </a:r>
            <a:r>
              <a:rPr lang="en-GB" sz="2700" dirty="0" err="1">
                <a:latin typeface="Garamond" panose="02020404030301010803" pitchFamily="18" charset="0"/>
              </a:rPr>
              <a:t>média</a:t>
            </a:r>
            <a:r>
              <a:rPr lang="en-GB" sz="2700" dirty="0">
                <a:latin typeface="Garamond" panose="02020404030301010803" pitchFamily="18" charset="0"/>
              </a:rPr>
              <a:t>, </a:t>
            </a:r>
            <a:r>
              <a:rPr lang="en-GB" sz="2700" b="1" dirty="0">
                <a:latin typeface="Garamond" panose="02020404030301010803" pitchFamily="18" charset="0"/>
              </a:rPr>
              <a:t>68% dos custos </a:t>
            </a:r>
            <a:r>
              <a:rPr lang="en-GB" sz="2700" b="1" dirty="0" err="1">
                <a:latin typeface="Garamond" panose="02020404030301010803" pitchFamily="18" charset="0"/>
              </a:rPr>
              <a:t>totais</a:t>
            </a:r>
            <a:r>
              <a:rPr lang="en-GB" sz="2700" b="1" dirty="0">
                <a:latin typeface="Garamond" panose="02020404030301010803" pitchFamily="18" charset="0"/>
              </a:rPr>
              <a:t> de </a:t>
            </a:r>
            <a:r>
              <a:rPr lang="en-GB" sz="2700" b="1" dirty="0" err="1">
                <a:latin typeface="Garamond" panose="02020404030301010803" pitchFamily="18" charset="0"/>
              </a:rPr>
              <a:t>produção</a:t>
            </a:r>
            <a:r>
              <a:rPr lang="en-GB" sz="2700" b="1" dirty="0">
                <a:latin typeface="Garamond" panose="02020404030301010803" pitchFamily="18" charset="0"/>
              </a:rPr>
              <a:t> do </a:t>
            </a:r>
            <a:r>
              <a:rPr lang="en-GB" sz="2700" b="1" dirty="0" err="1">
                <a:latin typeface="Garamond" panose="02020404030301010803" pitchFamily="18" charset="0"/>
              </a:rPr>
              <a:t>saco</a:t>
            </a:r>
            <a:r>
              <a:rPr lang="en-GB" sz="2700" b="1" dirty="0">
                <a:latin typeface="Garamond" panose="02020404030301010803" pitchFamily="18" charset="0"/>
              </a:rPr>
              <a:t> da farinha de trigo </a:t>
            </a:r>
            <a:r>
              <a:rPr lang="en-GB" sz="2700" b="1" dirty="0" err="1">
                <a:latin typeface="Garamond" panose="02020404030301010803" pitchFamily="18" charset="0"/>
              </a:rPr>
              <a:t>são</a:t>
            </a:r>
            <a:r>
              <a:rPr lang="en-GB" sz="2700" b="1" dirty="0">
                <a:latin typeface="Garamond" panose="02020404030301010803" pitchFamily="18" charset="0"/>
              </a:rPr>
              <a:t> </a:t>
            </a:r>
            <a:r>
              <a:rPr lang="en-GB" sz="2700" b="1" dirty="0" err="1">
                <a:latin typeface="Garamond" panose="02020404030301010803" pitchFamily="18" charset="0"/>
              </a:rPr>
              <a:t>absorvidos</a:t>
            </a:r>
            <a:r>
              <a:rPr lang="en-GB" sz="2700" b="1" dirty="0">
                <a:latin typeface="Garamond" panose="02020404030301010803" pitchFamily="18" charset="0"/>
              </a:rPr>
              <a:t> </a:t>
            </a:r>
            <a:r>
              <a:rPr lang="en-GB" sz="2700" b="1" dirty="0" err="1">
                <a:latin typeface="Garamond" panose="02020404030301010803" pitchFamily="18" charset="0"/>
              </a:rPr>
              <a:t>pelos</a:t>
            </a:r>
            <a:r>
              <a:rPr lang="en-GB" sz="2700" b="1" dirty="0">
                <a:latin typeface="Garamond" panose="02020404030301010803" pitchFamily="18" charset="0"/>
              </a:rPr>
              <a:t> custos do trigo </a:t>
            </a:r>
            <a:r>
              <a:rPr lang="en-GB" sz="2700" b="1" dirty="0" err="1">
                <a:latin typeface="Garamond" panose="02020404030301010803" pitchFamily="18" charset="0"/>
              </a:rPr>
              <a:t>importado</a:t>
            </a:r>
            <a:r>
              <a:rPr lang="en-GB" sz="2700" b="1" dirty="0">
                <a:latin typeface="Garamond" panose="02020404030301010803" pitchFamily="18" charset="0"/>
              </a:rPr>
              <a:t>, </a:t>
            </a:r>
            <a:r>
              <a:rPr lang="en-GB" sz="2700" b="1" dirty="0" err="1">
                <a:latin typeface="Garamond" panose="02020404030301010803" pitchFamily="18" charset="0"/>
              </a:rPr>
              <a:t>limpo</a:t>
            </a:r>
            <a:r>
              <a:rPr lang="en-GB" sz="2700" b="1" dirty="0">
                <a:latin typeface="Garamond" panose="02020404030301010803" pitchFamily="18" charset="0"/>
              </a:rPr>
              <a:t> e </a:t>
            </a:r>
            <a:r>
              <a:rPr lang="en-GB" sz="2700" b="1" dirty="0" err="1">
                <a:latin typeface="Garamond" panose="02020404030301010803" pitchFamily="18" charset="0"/>
              </a:rPr>
              <a:t>colocado</a:t>
            </a:r>
            <a:r>
              <a:rPr lang="en-GB" sz="2700" b="1" dirty="0">
                <a:latin typeface="Garamond" panose="02020404030301010803" pitchFamily="18" charset="0"/>
              </a:rPr>
              <a:t> </a:t>
            </a:r>
            <a:r>
              <a:rPr lang="en-GB" sz="2700" b="1" dirty="0" err="1">
                <a:latin typeface="Garamond" panose="02020404030301010803" pitchFamily="18" charset="0"/>
              </a:rPr>
              <a:t>nas</a:t>
            </a:r>
            <a:r>
              <a:rPr lang="en-GB" sz="2700" b="1" dirty="0">
                <a:latin typeface="Garamond" panose="02020404030301010803" pitchFamily="18" charset="0"/>
              </a:rPr>
              <a:t> </a:t>
            </a:r>
            <a:r>
              <a:rPr lang="en-GB" sz="2700" b="1" dirty="0" err="1">
                <a:latin typeface="Garamond" panose="02020404030301010803" pitchFamily="18" charset="0"/>
              </a:rPr>
              <a:t>moageiras</a:t>
            </a:r>
            <a:r>
              <a:rPr lang="en-GB" sz="2700" b="1" dirty="0">
                <a:latin typeface="Garamond" panose="02020404030301010803" pitchFamily="18" charset="0"/>
              </a:rPr>
              <a:t>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2700" b="1" dirty="0">
                <a:latin typeface="Garamond" panose="02020404030301010803" pitchFamily="18" charset="0"/>
              </a:rPr>
              <a:t>32% </a:t>
            </a:r>
            <a:r>
              <a:rPr lang="en-GB" sz="2700" b="1" dirty="0" err="1">
                <a:latin typeface="Garamond" panose="02020404030301010803" pitchFamily="18" charset="0"/>
              </a:rPr>
              <a:t>são</a:t>
            </a:r>
            <a:r>
              <a:rPr lang="en-GB" sz="2700" b="1" dirty="0">
                <a:latin typeface="Garamond" panose="02020404030301010803" pitchFamily="18" charset="0"/>
              </a:rPr>
              <a:t> </a:t>
            </a:r>
            <a:r>
              <a:rPr lang="en-GB" sz="2700" b="1" dirty="0" err="1">
                <a:latin typeface="Garamond" panose="02020404030301010803" pitchFamily="18" charset="0"/>
              </a:rPr>
              <a:t>repartidos</a:t>
            </a:r>
            <a:r>
              <a:rPr lang="en-GB" sz="2700" b="1" dirty="0">
                <a:latin typeface="Garamond" panose="02020404030301010803" pitchFamily="18" charset="0"/>
              </a:rPr>
              <a:t> entre </a:t>
            </a:r>
            <a:r>
              <a:rPr lang="en-GB" sz="2700" b="1" dirty="0" err="1">
                <a:latin typeface="Garamond" panose="02020404030301010803" pitchFamily="18" charset="0"/>
              </a:rPr>
              <a:t>os</a:t>
            </a:r>
            <a:r>
              <a:rPr lang="en-GB" sz="2700" b="1" dirty="0">
                <a:latin typeface="Garamond" panose="02020404030301010803" pitchFamily="18" charset="0"/>
              </a:rPr>
              <a:t> custos de </a:t>
            </a:r>
            <a:r>
              <a:rPr lang="en-GB" sz="2700" b="1" dirty="0" err="1">
                <a:latin typeface="Garamond" panose="02020404030301010803" pitchFamily="18" charset="0"/>
              </a:rPr>
              <a:t>extracção</a:t>
            </a:r>
            <a:r>
              <a:rPr lang="en-GB" sz="2700" b="1" dirty="0">
                <a:latin typeface="Garamond" panose="02020404030301010803" pitchFamily="18" charset="0"/>
              </a:rPr>
              <a:t> da farinha, </a:t>
            </a:r>
            <a:r>
              <a:rPr lang="en-GB" sz="2700" b="1" dirty="0" err="1">
                <a:latin typeface="Garamond" panose="02020404030301010803" pitchFamily="18" charset="0"/>
              </a:rPr>
              <a:t>venda</a:t>
            </a:r>
            <a:r>
              <a:rPr lang="en-GB" sz="2700" b="1" dirty="0">
                <a:latin typeface="Garamond" panose="02020404030301010803" pitchFamily="18" charset="0"/>
              </a:rPr>
              <a:t> e </a:t>
            </a:r>
            <a:r>
              <a:rPr lang="en-GB" sz="2700" b="1" dirty="0" err="1">
                <a:latin typeface="Garamond" panose="02020404030301010803" pitchFamily="18" charset="0"/>
              </a:rPr>
              <a:t>distribuição</a:t>
            </a:r>
            <a:endParaRPr lang="en-GB" sz="2700" b="1" dirty="0">
              <a:latin typeface="Garamond" panose="02020404030301010803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2700" dirty="0">
                <a:latin typeface="Garamond" panose="02020404030301010803" pitchFamily="18" charset="0"/>
              </a:rPr>
              <a:t>Dos dados </a:t>
            </a:r>
            <a:r>
              <a:rPr lang="en-GB" sz="2700" dirty="0" err="1">
                <a:latin typeface="Garamond" panose="02020404030301010803" pitchFamily="18" charset="0"/>
              </a:rPr>
              <a:t>obtidos</a:t>
            </a:r>
            <a:r>
              <a:rPr lang="en-GB" sz="2700" dirty="0">
                <a:latin typeface="Garamond" panose="02020404030301010803" pitchFamily="18" charset="0"/>
              </a:rPr>
              <a:t> das </a:t>
            </a:r>
            <a:r>
              <a:rPr lang="en-GB" sz="2700" dirty="0" err="1">
                <a:latin typeface="Garamond" panose="02020404030301010803" pitchFamily="18" charset="0"/>
              </a:rPr>
              <a:t>moageiras</a:t>
            </a:r>
            <a:r>
              <a:rPr lang="en-GB" sz="2700" dirty="0">
                <a:latin typeface="Garamond" panose="02020404030301010803" pitchFamily="18" charset="0"/>
              </a:rPr>
              <a:t>, </a:t>
            </a:r>
            <a:r>
              <a:rPr lang="en-GB" sz="2700" dirty="0" err="1">
                <a:latin typeface="Garamond" panose="02020404030301010803" pitchFamily="18" charset="0"/>
              </a:rPr>
              <a:t>não</a:t>
            </a:r>
            <a:r>
              <a:rPr lang="en-GB" sz="2700" dirty="0">
                <a:latin typeface="Garamond" panose="02020404030301010803" pitchFamily="18" charset="0"/>
              </a:rPr>
              <a:t> </a:t>
            </a:r>
            <a:r>
              <a:rPr lang="en-GB" sz="2700" dirty="0" err="1">
                <a:latin typeface="Garamond" panose="02020404030301010803" pitchFamily="18" charset="0"/>
              </a:rPr>
              <a:t>foi</a:t>
            </a:r>
            <a:r>
              <a:rPr lang="en-GB" sz="2700" dirty="0">
                <a:latin typeface="Garamond" panose="02020404030301010803" pitchFamily="18" charset="0"/>
              </a:rPr>
              <a:t> </a:t>
            </a:r>
            <a:r>
              <a:rPr lang="en-GB" sz="2700" dirty="0" err="1">
                <a:latin typeface="Garamond" panose="02020404030301010803" pitchFamily="18" charset="0"/>
              </a:rPr>
              <a:t>possivel</a:t>
            </a:r>
            <a:r>
              <a:rPr lang="en-GB" sz="2700" dirty="0">
                <a:latin typeface="Garamond" panose="02020404030301010803" pitchFamily="18" charset="0"/>
              </a:rPr>
              <a:t> </a:t>
            </a:r>
            <a:r>
              <a:rPr lang="en-GB" sz="2700" dirty="0" err="1">
                <a:latin typeface="Garamond" panose="02020404030301010803" pitchFamily="18" charset="0"/>
              </a:rPr>
              <a:t>identificar</a:t>
            </a:r>
            <a:r>
              <a:rPr lang="en-GB" sz="2700" dirty="0">
                <a:latin typeface="Garamond" panose="02020404030301010803" pitchFamily="18" charset="0"/>
              </a:rPr>
              <a:t> de forma </a:t>
            </a:r>
            <a:r>
              <a:rPr lang="en-GB" sz="2700" dirty="0" err="1">
                <a:latin typeface="Garamond" panose="02020404030301010803" pitchFamily="18" charset="0"/>
              </a:rPr>
              <a:t>clara</a:t>
            </a:r>
            <a:r>
              <a:rPr lang="en-GB" sz="2700" dirty="0">
                <a:latin typeface="Garamond" panose="02020404030301010803" pitchFamily="18" charset="0"/>
              </a:rPr>
              <a:t> a </a:t>
            </a:r>
            <a:r>
              <a:rPr lang="en-GB" sz="2700" dirty="0" err="1">
                <a:latin typeface="Garamond" panose="02020404030301010803" pitchFamily="18" charset="0"/>
              </a:rPr>
              <a:t>incidência</a:t>
            </a:r>
            <a:r>
              <a:rPr lang="en-GB" sz="2700" dirty="0">
                <a:latin typeface="Garamond" panose="02020404030301010803" pitchFamily="18" charset="0"/>
              </a:rPr>
              <a:t> do </a:t>
            </a:r>
            <a:r>
              <a:rPr lang="en-GB" sz="2700" dirty="0" err="1">
                <a:latin typeface="Garamond" panose="02020404030301010803" pitchFamily="18" charset="0"/>
              </a:rPr>
              <a:t>custo</a:t>
            </a:r>
            <a:r>
              <a:rPr lang="en-GB" sz="2700" dirty="0">
                <a:latin typeface="Garamond" panose="02020404030301010803" pitchFamily="18" charset="0"/>
              </a:rPr>
              <a:t> de </a:t>
            </a:r>
            <a:r>
              <a:rPr lang="en-GB" sz="2700" dirty="0" err="1">
                <a:latin typeface="Garamond" panose="02020404030301010803" pitchFamily="18" charset="0"/>
              </a:rPr>
              <a:t>energia</a:t>
            </a:r>
            <a:r>
              <a:rPr lang="en-GB" sz="2700" dirty="0">
                <a:latin typeface="Garamond" panose="02020404030301010803" pitchFamily="18" charset="0"/>
              </a:rPr>
              <a:t> </a:t>
            </a:r>
            <a:r>
              <a:rPr lang="en-GB" sz="2700" dirty="0" err="1">
                <a:latin typeface="Garamond" panose="02020404030301010803" pitchFamily="18" charset="0"/>
              </a:rPr>
              <a:t>na</a:t>
            </a:r>
            <a:r>
              <a:rPr lang="en-GB" sz="2700" dirty="0">
                <a:latin typeface="Garamond" panose="02020404030301010803" pitchFamily="18" charset="0"/>
              </a:rPr>
              <a:t> </a:t>
            </a:r>
            <a:r>
              <a:rPr lang="en-GB" sz="2700" dirty="0" err="1">
                <a:latin typeface="Garamond" panose="02020404030301010803" pitchFamily="18" charset="0"/>
              </a:rPr>
              <a:t>produção</a:t>
            </a:r>
            <a:r>
              <a:rPr lang="en-GB" sz="2700" dirty="0">
                <a:latin typeface="Garamond" panose="02020404030301010803" pitchFamily="18" charset="0"/>
              </a:rPr>
              <a:t> da farinha de trigo (varia </a:t>
            </a:r>
            <a:r>
              <a:rPr lang="en-GB" sz="2700" dirty="0" err="1">
                <a:latin typeface="Garamond" panose="02020404030301010803" pitchFamily="18" charset="0"/>
              </a:rPr>
              <a:t>em</a:t>
            </a:r>
            <a:r>
              <a:rPr lang="en-GB" sz="2700" dirty="0">
                <a:latin typeface="Garamond" panose="02020404030301010803" pitchFamily="18" charset="0"/>
              </a:rPr>
              <a:t> </a:t>
            </a:r>
            <a:r>
              <a:rPr lang="en-GB" sz="2700" dirty="0" err="1">
                <a:latin typeface="Garamond" panose="02020404030301010803" pitchFamily="18" charset="0"/>
              </a:rPr>
              <a:t>função</a:t>
            </a:r>
            <a:r>
              <a:rPr lang="en-GB" sz="2700" dirty="0">
                <a:latin typeface="Garamond" panose="02020404030301010803" pitchFamily="18" charset="0"/>
              </a:rPr>
              <a:t> da </a:t>
            </a:r>
            <a:r>
              <a:rPr lang="en-GB" sz="2700" dirty="0" err="1">
                <a:latin typeface="Garamond" panose="02020404030301010803" pitchFamily="18" charset="0"/>
              </a:rPr>
              <a:t>capacidade</a:t>
            </a:r>
            <a:r>
              <a:rPr lang="en-GB" sz="2700" dirty="0">
                <a:latin typeface="Garamond" panose="02020404030301010803" pitchFamily="18" charset="0"/>
              </a:rPr>
              <a:t> </a:t>
            </a:r>
            <a:r>
              <a:rPr lang="en-GB" sz="2700" dirty="0" err="1">
                <a:latin typeface="Garamond" panose="02020404030301010803" pitchFamily="18" charset="0"/>
              </a:rPr>
              <a:t>instalada</a:t>
            </a:r>
            <a:r>
              <a:rPr lang="en-GB" sz="2700" dirty="0">
                <a:latin typeface="Garamond" panose="02020404030301010803" pitchFamily="18" charset="0"/>
              </a:rPr>
              <a:t> e das </a:t>
            </a:r>
            <a:r>
              <a:rPr lang="en-GB" sz="2700" dirty="0" err="1">
                <a:latin typeface="Garamond" panose="02020404030301010803" pitchFamily="18" charset="0"/>
              </a:rPr>
              <a:t>necessidades</a:t>
            </a:r>
            <a:r>
              <a:rPr lang="en-GB" sz="2700" dirty="0">
                <a:latin typeface="Garamond" panose="02020404030301010803" pitchFamily="18" charset="0"/>
              </a:rPr>
              <a:t>)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2700" dirty="0">
                <a:latin typeface="Garamond" panose="02020404030301010803" pitchFamily="18" charset="0"/>
              </a:rPr>
              <a:t>Dados de 3 </a:t>
            </a:r>
            <a:r>
              <a:rPr lang="en-GB" sz="2700" dirty="0" err="1">
                <a:latin typeface="Garamond" panose="02020404030301010803" pitchFamily="18" charset="0"/>
              </a:rPr>
              <a:t>moageiras</a:t>
            </a:r>
            <a:r>
              <a:rPr lang="en-GB" sz="2700" dirty="0">
                <a:latin typeface="Garamond" panose="02020404030301010803" pitchFamily="18" charset="0"/>
              </a:rPr>
              <a:t> </a:t>
            </a:r>
            <a:r>
              <a:rPr lang="en-GB" sz="2700" dirty="0" err="1">
                <a:latin typeface="Garamond" panose="02020404030301010803" pitchFamily="18" charset="0"/>
              </a:rPr>
              <a:t>mostram</a:t>
            </a:r>
            <a:r>
              <a:rPr lang="en-GB" sz="2700" dirty="0">
                <a:latin typeface="Garamond" panose="02020404030301010803" pitchFamily="18" charset="0"/>
              </a:rPr>
              <a:t> </a:t>
            </a:r>
            <a:r>
              <a:rPr lang="en-GB" sz="2700" dirty="0" err="1">
                <a:latin typeface="Garamond" panose="02020404030301010803" pitchFamily="18" charset="0"/>
              </a:rPr>
              <a:t>uma</a:t>
            </a:r>
            <a:r>
              <a:rPr lang="en-GB" sz="2700" dirty="0">
                <a:latin typeface="Garamond" panose="02020404030301010803" pitchFamily="18" charset="0"/>
              </a:rPr>
              <a:t> </a:t>
            </a:r>
            <a:r>
              <a:rPr lang="en-GB" sz="2700" dirty="0" err="1">
                <a:latin typeface="Garamond" panose="02020404030301010803" pitchFamily="18" charset="0"/>
              </a:rPr>
              <a:t>variação</a:t>
            </a:r>
            <a:r>
              <a:rPr lang="en-GB" sz="2700" dirty="0">
                <a:latin typeface="Garamond" panose="02020404030301010803" pitchFamily="18" charset="0"/>
              </a:rPr>
              <a:t> do </a:t>
            </a:r>
            <a:r>
              <a:rPr lang="en-GB" sz="2700" dirty="0" err="1">
                <a:latin typeface="Garamond" panose="02020404030301010803" pitchFamily="18" charset="0"/>
              </a:rPr>
              <a:t>custo</a:t>
            </a:r>
            <a:r>
              <a:rPr lang="en-GB" sz="2700" dirty="0">
                <a:latin typeface="Garamond" panose="02020404030301010803" pitchFamily="18" charset="0"/>
              </a:rPr>
              <a:t> total de </a:t>
            </a:r>
            <a:r>
              <a:rPr lang="en-GB" sz="2700" dirty="0" err="1">
                <a:latin typeface="Garamond" panose="02020404030301010803" pitchFamily="18" charset="0"/>
              </a:rPr>
              <a:t>energia</a:t>
            </a:r>
            <a:r>
              <a:rPr lang="en-GB" sz="2700" dirty="0">
                <a:latin typeface="Garamond" panose="02020404030301010803" pitchFamily="18" charset="0"/>
              </a:rPr>
              <a:t> </a:t>
            </a:r>
            <a:r>
              <a:rPr lang="en-GB" sz="2700" dirty="0" err="1">
                <a:latin typeface="Garamond" panose="02020404030301010803" pitchFamily="18" charset="0"/>
              </a:rPr>
              <a:t>na</a:t>
            </a:r>
            <a:r>
              <a:rPr lang="en-GB" sz="2700" dirty="0">
                <a:latin typeface="Garamond" panose="02020404030301010803" pitchFamily="18" charset="0"/>
              </a:rPr>
              <a:t> </a:t>
            </a:r>
            <a:r>
              <a:rPr lang="en-GB" sz="2700" dirty="0" err="1">
                <a:latin typeface="Garamond" panose="02020404030301010803" pitchFamily="18" charset="0"/>
              </a:rPr>
              <a:t>estrutura</a:t>
            </a:r>
            <a:r>
              <a:rPr lang="en-GB" sz="2700" dirty="0">
                <a:latin typeface="Garamond" panose="02020404030301010803" pitchFamily="18" charset="0"/>
              </a:rPr>
              <a:t> de custos </a:t>
            </a:r>
            <a:r>
              <a:rPr lang="en-GB" sz="2700" dirty="0" err="1">
                <a:latin typeface="Garamond" panose="02020404030301010803" pitchFamily="18" charset="0"/>
              </a:rPr>
              <a:t>totais</a:t>
            </a:r>
            <a:r>
              <a:rPr lang="en-GB" sz="2700" dirty="0">
                <a:latin typeface="Garamond" panose="02020404030301010803" pitchFamily="18" charset="0"/>
              </a:rPr>
              <a:t> de </a:t>
            </a:r>
            <a:r>
              <a:rPr lang="en-GB" sz="2700" dirty="0" err="1">
                <a:latin typeface="Garamond" panose="02020404030301010803" pitchFamily="18" charset="0"/>
              </a:rPr>
              <a:t>produção</a:t>
            </a:r>
            <a:r>
              <a:rPr lang="en-GB" sz="2700" dirty="0">
                <a:latin typeface="Garamond" panose="02020404030301010803" pitchFamily="18" charset="0"/>
              </a:rPr>
              <a:t> das </a:t>
            </a:r>
            <a:r>
              <a:rPr lang="en-GB" sz="2700" dirty="0" err="1">
                <a:latin typeface="Garamond" panose="02020404030301010803" pitchFamily="18" charset="0"/>
              </a:rPr>
              <a:t>moageiras</a:t>
            </a:r>
            <a:r>
              <a:rPr lang="en-GB" sz="2700" dirty="0">
                <a:latin typeface="Garamond" panose="02020404030301010803" pitchFamily="18" charset="0"/>
              </a:rPr>
              <a:t> de 5% a 33%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2700" b="1" i="1" dirty="0">
                <a:latin typeface="Garamond" panose="02020404030301010803" pitchFamily="18" charset="0"/>
              </a:rPr>
              <a:t>Ceteris paribus, </a:t>
            </a:r>
            <a:r>
              <a:rPr lang="en-GB" sz="2700" b="1" dirty="0">
                <a:latin typeface="Garamond" panose="02020404030301010803" pitchFamily="18" charset="0"/>
              </a:rPr>
              <a:t>a </a:t>
            </a:r>
            <a:r>
              <a:rPr lang="en-GB" sz="2700" b="1" dirty="0" err="1">
                <a:latin typeface="Garamond" panose="02020404030301010803" pitchFamily="18" charset="0"/>
              </a:rPr>
              <a:t>recente</a:t>
            </a:r>
            <a:r>
              <a:rPr lang="en-GB" sz="2700" b="1" dirty="0">
                <a:latin typeface="Garamond" panose="02020404030301010803" pitchFamily="18" charset="0"/>
              </a:rPr>
              <a:t> </a:t>
            </a:r>
            <a:r>
              <a:rPr lang="en-GB" sz="2700" b="1" dirty="0" err="1">
                <a:latin typeface="Garamond" panose="02020404030301010803" pitchFamily="18" charset="0"/>
              </a:rPr>
              <a:t>apreciação</a:t>
            </a:r>
            <a:r>
              <a:rPr lang="en-GB" sz="2700" b="1" dirty="0">
                <a:latin typeface="Garamond" panose="02020404030301010803" pitchFamily="18" charset="0"/>
              </a:rPr>
              <a:t> cambial (</a:t>
            </a:r>
            <a:r>
              <a:rPr lang="en-GB" sz="2700" b="1" dirty="0" err="1">
                <a:latin typeface="Garamond" panose="02020404030301010803" pitchFamily="18" charset="0"/>
              </a:rPr>
              <a:t>Março</a:t>
            </a:r>
            <a:r>
              <a:rPr lang="en-GB" sz="2700" b="1" dirty="0">
                <a:latin typeface="Garamond" panose="02020404030301010803" pitchFamily="18" charset="0"/>
              </a:rPr>
              <a:t>-Abril 2021) </a:t>
            </a:r>
            <a:r>
              <a:rPr lang="en-GB" sz="2700" b="1" dirty="0" err="1">
                <a:latin typeface="Garamond" panose="02020404030301010803" pitchFamily="18" charset="0"/>
              </a:rPr>
              <a:t>reduziu</a:t>
            </a:r>
            <a:r>
              <a:rPr lang="en-GB" sz="2700" b="1" dirty="0">
                <a:latin typeface="Garamond" panose="02020404030301010803" pitchFamily="18" charset="0"/>
              </a:rPr>
              <a:t> o </a:t>
            </a:r>
            <a:r>
              <a:rPr lang="en-GB" sz="2700" b="1" dirty="0" err="1">
                <a:latin typeface="Garamond" panose="02020404030301010803" pitchFamily="18" charset="0"/>
              </a:rPr>
              <a:t>custo</a:t>
            </a:r>
            <a:r>
              <a:rPr lang="en-GB" sz="2700" b="1" dirty="0">
                <a:latin typeface="Garamond" panose="02020404030301010803" pitchFamily="18" charset="0"/>
              </a:rPr>
              <a:t> </a:t>
            </a:r>
            <a:r>
              <a:rPr lang="en-GB" sz="2700" b="1" dirty="0" err="1">
                <a:latin typeface="Garamond" panose="02020404030301010803" pitchFamily="18" charset="0"/>
              </a:rPr>
              <a:t>médio</a:t>
            </a:r>
            <a:r>
              <a:rPr lang="en-GB" sz="2700" b="1" dirty="0">
                <a:latin typeface="Garamond" panose="02020404030301010803" pitchFamily="18" charset="0"/>
              </a:rPr>
              <a:t> de </a:t>
            </a:r>
            <a:r>
              <a:rPr lang="en-GB" sz="2700" b="1" dirty="0" err="1">
                <a:latin typeface="Garamond" panose="02020404030301010803" pitchFamily="18" charset="0"/>
              </a:rPr>
              <a:t>produção</a:t>
            </a:r>
            <a:r>
              <a:rPr lang="en-GB" sz="2700" b="1" dirty="0">
                <a:latin typeface="Garamond" panose="02020404030301010803" pitchFamily="18" charset="0"/>
              </a:rPr>
              <a:t> da farinha de trigo para 33135 MZN/ton (1657 MZN/</a:t>
            </a:r>
            <a:r>
              <a:rPr lang="en-GB" sz="2700" b="1" dirty="0" err="1">
                <a:latin typeface="Garamond" panose="02020404030301010803" pitchFamily="18" charset="0"/>
              </a:rPr>
              <a:t>saco</a:t>
            </a:r>
            <a:r>
              <a:rPr lang="en-GB" sz="2700" b="1" dirty="0">
                <a:latin typeface="Garamond" panose="02020404030301010803" pitchFamily="18" charset="0"/>
              </a:rPr>
              <a:t> de 50kg), </a:t>
            </a:r>
            <a:r>
              <a:rPr lang="en-GB" sz="2700" b="1" dirty="0" err="1">
                <a:latin typeface="Garamond" panose="02020404030301010803" pitchFamily="18" charset="0"/>
              </a:rPr>
              <a:t>cerca</a:t>
            </a:r>
            <a:r>
              <a:rPr lang="en-GB" sz="2700" b="1" dirty="0">
                <a:latin typeface="Garamond" panose="02020404030301010803" pitchFamily="18" charset="0"/>
              </a:rPr>
              <a:t> de 20% MAS o </a:t>
            </a:r>
            <a:r>
              <a:rPr lang="en-GB" sz="2700" b="1" dirty="0" err="1">
                <a:latin typeface="Garamond" panose="02020404030301010803" pitchFamily="18" charset="0"/>
              </a:rPr>
              <a:t>preço</a:t>
            </a:r>
            <a:r>
              <a:rPr lang="en-GB" sz="2700" b="1" dirty="0">
                <a:latin typeface="Garamond" panose="02020404030301010803" pitchFamily="18" charset="0"/>
              </a:rPr>
              <a:t> </a:t>
            </a:r>
            <a:r>
              <a:rPr lang="en-GB" sz="2700" b="1" dirty="0" err="1">
                <a:latin typeface="Garamond" panose="02020404030301010803" pitchFamily="18" charset="0"/>
              </a:rPr>
              <a:t>médio</a:t>
            </a:r>
            <a:r>
              <a:rPr lang="en-GB" sz="2700" b="1" dirty="0">
                <a:latin typeface="Garamond" panose="02020404030301010803" pitchFamily="18" charset="0"/>
              </a:rPr>
              <a:t> de </a:t>
            </a:r>
            <a:r>
              <a:rPr lang="en-GB" sz="2700" b="1" dirty="0" err="1">
                <a:latin typeface="Garamond" panose="02020404030301010803" pitchFamily="18" charset="0"/>
              </a:rPr>
              <a:t>venda</a:t>
            </a:r>
            <a:r>
              <a:rPr lang="en-GB" sz="2700" b="1" dirty="0">
                <a:latin typeface="Garamond" panose="02020404030301010803" pitchFamily="18" charset="0"/>
              </a:rPr>
              <a:t> é de 1860 MZN/</a:t>
            </a:r>
            <a:r>
              <a:rPr lang="en-GB" sz="2700" b="1" dirty="0" err="1">
                <a:latin typeface="Garamond" panose="02020404030301010803" pitchFamily="18" charset="0"/>
              </a:rPr>
              <a:t>saco</a:t>
            </a:r>
            <a:r>
              <a:rPr lang="en-GB" sz="2700" b="1" dirty="0">
                <a:latin typeface="Garamond" panose="02020404030301010803" pitchFamily="18" charset="0"/>
              </a:rPr>
              <a:t> (</a:t>
            </a:r>
            <a:r>
              <a:rPr lang="en-GB" sz="2700" b="1" dirty="0" err="1">
                <a:latin typeface="Garamond" panose="02020404030301010803" pitchFamily="18" charset="0"/>
              </a:rPr>
              <a:t>acima</a:t>
            </a:r>
            <a:r>
              <a:rPr lang="en-GB" sz="2700" b="1" dirty="0">
                <a:latin typeface="Garamond" panose="02020404030301010803" pitchFamily="18" charset="0"/>
              </a:rPr>
              <a:t> do que </a:t>
            </a:r>
            <a:r>
              <a:rPr lang="en-GB" sz="2700" b="1" dirty="0" err="1">
                <a:latin typeface="Garamond" panose="02020404030301010803" pitchFamily="18" charset="0"/>
              </a:rPr>
              <a:t>seria</a:t>
            </a:r>
            <a:r>
              <a:rPr lang="en-GB" sz="2700" b="1" dirty="0">
                <a:latin typeface="Garamond" panose="02020404030301010803" pitchFamily="18" charset="0"/>
              </a:rPr>
              <a:t> </a:t>
            </a:r>
            <a:r>
              <a:rPr lang="en-GB" sz="2700" b="1" dirty="0" err="1">
                <a:latin typeface="Garamond" panose="02020404030301010803" pitchFamily="18" charset="0"/>
              </a:rPr>
              <a:t>expectável</a:t>
            </a:r>
            <a:r>
              <a:rPr lang="en-GB" sz="2700" b="1" dirty="0">
                <a:latin typeface="Garamond" panose="02020404030301010803" pitchFamily="18" charset="0"/>
              </a:rPr>
              <a:t> i.e. 1768 MZN/</a:t>
            </a:r>
            <a:r>
              <a:rPr lang="en-GB" sz="2700" b="1" dirty="0" err="1">
                <a:latin typeface="Garamond" panose="02020404030301010803" pitchFamily="18" charset="0"/>
              </a:rPr>
              <a:t>saco</a:t>
            </a:r>
            <a:r>
              <a:rPr lang="en-GB" sz="2700" b="1" dirty="0">
                <a:latin typeface="Garamond" panose="02020404030301010803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9762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C5387-1660-4CDE-83B6-C5CECF9E9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287" y="286603"/>
            <a:ext cx="10930393" cy="945849"/>
          </a:xfrm>
        </p:spPr>
        <p:txBody>
          <a:bodyPr>
            <a:normAutofit/>
          </a:bodyPr>
          <a:lstStyle/>
          <a:p>
            <a:r>
              <a:rPr lang="en-GB" sz="32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Os</a:t>
            </a:r>
            <a:r>
              <a:rPr lang="en-GB" sz="3200" b="1" dirty="0">
                <a:solidFill>
                  <a:srgbClr val="0070C0"/>
                </a:solidFill>
                <a:latin typeface="Garamond" panose="02020404030301010803" pitchFamily="18" charset="0"/>
              </a:rPr>
              <a:t> custos das </a:t>
            </a:r>
            <a:r>
              <a:rPr lang="en-GB" sz="32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moageiras</a:t>
            </a:r>
            <a:r>
              <a:rPr lang="en-GB" sz="3200" b="1" dirty="0">
                <a:solidFill>
                  <a:srgbClr val="0070C0"/>
                </a:solidFill>
                <a:latin typeface="Garamond" panose="02020404030301010803" pitchFamily="18" charset="0"/>
              </a:rPr>
              <a:t>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F1E87-310D-4FB7-AF0E-8480716C9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87" y="1497495"/>
            <a:ext cx="11555896" cy="48105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GB" sz="2000" dirty="0">
              <a:latin typeface="Garamond" panose="02020404030301010803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2400" dirty="0" err="1">
                <a:latin typeface="Garamond" panose="02020404030301010803" pitchFamily="18" charset="0"/>
              </a:rPr>
              <a:t>Os</a:t>
            </a:r>
            <a:r>
              <a:rPr lang="en-GB" sz="2400" dirty="0">
                <a:latin typeface="Garamond" panose="02020404030301010803" pitchFamily="18" charset="0"/>
              </a:rPr>
              <a:t> custos de </a:t>
            </a:r>
            <a:r>
              <a:rPr lang="en-GB" sz="2400" dirty="0" err="1">
                <a:latin typeface="Garamond" panose="02020404030301010803" pitchFamily="18" charset="0"/>
              </a:rPr>
              <a:t>produção</a:t>
            </a:r>
            <a:r>
              <a:rPr lang="en-GB" sz="2400" dirty="0">
                <a:latin typeface="Garamond" panose="02020404030301010803" pitchFamily="18" charset="0"/>
              </a:rPr>
              <a:t> de </a:t>
            </a:r>
            <a:r>
              <a:rPr lang="en-GB" sz="2400" dirty="0" err="1">
                <a:latin typeface="Garamond" panose="02020404030301010803" pitchFamily="18" charset="0"/>
              </a:rPr>
              <a:t>cada</a:t>
            </a:r>
            <a:r>
              <a:rPr lang="en-GB" sz="2400" dirty="0">
                <a:latin typeface="Garamond" panose="02020404030301010803" pitchFamily="18" charset="0"/>
              </a:rPr>
              <a:t> </a:t>
            </a:r>
            <a:r>
              <a:rPr lang="en-GB" sz="2400" dirty="0" err="1">
                <a:latin typeface="Garamond" panose="02020404030301010803" pitchFamily="18" charset="0"/>
              </a:rPr>
              <a:t>saco</a:t>
            </a:r>
            <a:r>
              <a:rPr lang="en-GB" sz="2400" dirty="0">
                <a:latin typeface="Garamond" panose="02020404030301010803" pitchFamily="18" charset="0"/>
              </a:rPr>
              <a:t> de farinha de trigo </a:t>
            </a:r>
            <a:r>
              <a:rPr lang="en-GB" sz="2400" dirty="0" err="1">
                <a:latin typeface="Garamond" panose="02020404030301010803" pitchFamily="18" charset="0"/>
              </a:rPr>
              <a:t>variam</a:t>
            </a:r>
            <a:r>
              <a:rPr lang="en-GB" sz="2400" dirty="0">
                <a:latin typeface="Garamond" panose="02020404030301010803" pitchFamily="18" charset="0"/>
              </a:rPr>
              <a:t> por </a:t>
            </a:r>
            <a:r>
              <a:rPr lang="en-GB" sz="2400" dirty="0" err="1">
                <a:latin typeface="Garamond" panose="02020404030301010803" pitchFamily="18" charset="0"/>
              </a:rPr>
              <a:t>moageiras</a:t>
            </a:r>
            <a:r>
              <a:rPr lang="en-GB" sz="2400" dirty="0">
                <a:latin typeface="Garamond" panose="02020404030301010803" pitchFamily="18" charset="0"/>
              </a:rPr>
              <a:t>; </a:t>
            </a:r>
            <a:r>
              <a:rPr lang="en-GB" sz="2400" dirty="0" err="1">
                <a:latin typeface="Garamond" panose="02020404030301010803" pitchFamily="18" charset="0"/>
              </a:rPr>
              <a:t>entretanto</a:t>
            </a:r>
            <a:r>
              <a:rPr lang="en-GB" sz="2400" dirty="0">
                <a:latin typeface="Garamond" panose="02020404030301010803" pitchFamily="18" charset="0"/>
              </a:rPr>
              <a:t> </a:t>
            </a:r>
            <a:r>
              <a:rPr lang="en-GB" sz="2400" dirty="0" err="1">
                <a:latin typeface="Garamond" panose="02020404030301010803" pitchFamily="18" charset="0"/>
              </a:rPr>
              <a:t>parece</a:t>
            </a:r>
            <a:r>
              <a:rPr lang="en-GB" sz="2400" dirty="0">
                <a:latin typeface="Garamond" panose="02020404030301010803" pitchFamily="18" charset="0"/>
              </a:rPr>
              <a:t> haver </a:t>
            </a:r>
            <a:r>
              <a:rPr lang="en-GB" sz="2400" dirty="0" err="1">
                <a:latin typeface="Garamond" panose="02020404030301010803" pitchFamily="18" charset="0"/>
              </a:rPr>
              <a:t>conluio</a:t>
            </a:r>
            <a:r>
              <a:rPr lang="en-GB" sz="2400" dirty="0">
                <a:latin typeface="Garamond" panose="02020404030301010803" pitchFamily="18" charset="0"/>
              </a:rPr>
              <a:t> entre </a:t>
            </a:r>
            <a:r>
              <a:rPr lang="en-GB" sz="2400" dirty="0" err="1">
                <a:latin typeface="Garamond" panose="02020404030301010803" pitchFamily="18" charset="0"/>
              </a:rPr>
              <a:t>estas</a:t>
            </a:r>
            <a:r>
              <a:rPr lang="en-GB" sz="2400" dirty="0">
                <a:latin typeface="Garamond" panose="02020404030301010803" pitchFamily="18" charset="0"/>
              </a:rPr>
              <a:t> </a:t>
            </a:r>
            <a:r>
              <a:rPr lang="en-GB" sz="2400" dirty="0" err="1">
                <a:latin typeface="Garamond" panose="02020404030301010803" pitchFamily="18" charset="0"/>
              </a:rPr>
              <a:t>na</a:t>
            </a:r>
            <a:r>
              <a:rPr lang="en-GB" sz="2400" dirty="0">
                <a:latin typeface="Garamond" panose="02020404030301010803" pitchFamily="18" charset="0"/>
              </a:rPr>
              <a:t> </a:t>
            </a:r>
            <a:r>
              <a:rPr lang="en-GB" sz="2400" dirty="0" err="1">
                <a:latin typeface="Garamond" panose="02020404030301010803" pitchFamily="18" charset="0"/>
              </a:rPr>
              <a:t>fixação</a:t>
            </a:r>
            <a:r>
              <a:rPr lang="en-GB" sz="2400" dirty="0">
                <a:latin typeface="Garamond" panose="02020404030301010803" pitchFamily="18" charset="0"/>
              </a:rPr>
              <a:t> do </a:t>
            </a:r>
            <a:r>
              <a:rPr lang="en-GB" sz="2400" dirty="0" err="1">
                <a:latin typeface="Garamond" panose="02020404030301010803" pitchFamily="18" charset="0"/>
              </a:rPr>
              <a:t>preço</a:t>
            </a:r>
            <a:r>
              <a:rPr lang="en-GB" sz="2400" dirty="0">
                <a:latin typeface="Garamond" panose="02020404030301010803" pitchFamily="18" charset="0"/>
              </a:rPr>
              <a:t> de </a:t>
            </a:r>
            <a:r>
              <a:rPr lang="en-GB" sz="2400" dirty="0" err="1">
                <a:latin typeface="Garamond" panose="02020404030301010803" pitchFamily="18" charset="0"/>
              </a:rPr>
              <a:t>venda</a:t>
            </a:r>
            <a:r>
              <a:rPr lang="en-GB" sz="2400" dirty="0">
                <a:latin typeface="Garamond" panose="02020404030301010803" pitchFamily="18" charset="0"/>
              </a:rPr>
              <a:t> para as </a:t>
            </a:r>
            <a:r>
              <a:rPr lang="en-GB" sz="2400" dirty="0" err="1">
                <a:latin typeface="Garamond" panose="02020404030301010803" pitchFamily="18" charset="0"/>
              </a:rPr>
              <a:t>panificadoras</a:t>
            </a:r>
            <a:r>
              <a:rPr lang="en-GB" sz="2400" dirty="0">
                <a:latin typeface="Garamond" panose="02020404030301010803" pitchFamily="18" charset="0"/>
              </a:rPr>
              <a:t> (</a:t>
            </a:r>
            <a:r>
              <a:rPr lang="en-GB" sz="2400" dirty="0" err="1">
                <a:latin typeface="Garamond" panose="02020404030301010803" pitchFamily="18" charset="0"/>
              </a:rPr>
              <a:t>existe</a:t>
            </a:r>
            <a:r>
              <a:rPr lang="en-GB" sz="2400" dirty="0">
                <a:latin typeface="Garamond" panose="02020404030301010803" pitchFamily="18" charset="0"/>
              </a:rPr>
              <a:t> um </a:t>
            </a:r>
            <a:r>
              <a:rPr lang="en-GB" sz="2400" i="1" dirty="0">
                <a:latin typeface="Garamond" panose="02020404030301010803" pitchFamily="18" charset="0"/>
              </a:rPr>
              <a:t>price maker</a:t>
            </a:r>
            <a:r>
              <a:rPr lang="en-GB" sz="2400" dirty="0">
                <a:latin typeface="Garamond" panose="02020404030301010803" pitchFamily="18" charset="0"/>
              </a:rPr>
              <a:t>  e </a:t>
            </a:r>
            <a:r>
              <a:rPr lang="en-GB" sz="2400" dirty="0" err="1">
                <a:latin typeface="Garamond" panose="02020404030301010803" pitchFamily="18" charset="0"/>
              </a:rPr>
              <a:t>vários</a:t>
            </a:r>
            <a:r>
              <a:rPr lang="en-GB" sz="2400" dirty="0">
                <a:latin typeface="Garamond" panose="02020404030301010803" pitchFamily="18" charset="0"/>
              </a:rPr>
              <a:t> </a:t>
            </a:r>
            <a:r>
              <a:rPr lang="en-GB" sz="2400" i="1" dirty="0">
                <a:latin typeface="Garamond" panose="02020404030301010803" pitchFamily="18" charset="0"/>
              </a:rPr>
              <a:t>price takers/followers </a:t>
            </a:r>
            <a:r>
              <a:rPr lang="en-GB" sz="2400" dirty="0">
                <a:latin typeface="Garamond" panose="02020404030301010803" pitchFamily="18" charset="0"/>
              </a:rPr>
              <a:t>)</a:t>
            </a:r>
            <a:endParaRPr lang="en-GB" sz="2400" b="1" i="1" dirty="0">
              <a:latin typeface="Garamond" panose="02020404030301010803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As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moageiras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da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provincia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de Maputo (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Matola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)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est</a:t>
            </a:r>
            <a:r>
              <a:rPr lang="en-GB" sz="2400" dirty="0" err="1">
                <a:solidFill>
                  <a:srgbClr val="0070C0"/>
                </a:solidFill>
                <a:latin typeface="Garamond" panose="02020404030301010803" pitchFamily="18" charset="0"/>
              </a:rPr>
              <a:t>ã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o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localizadas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próximas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do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gasoduto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mas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ainda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não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exploraram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a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substitui</a:t>
            </a:r>
            <a:r>
              <a:rPr lang="en-GB" sz="2400" dirty="0" err="1">
                <a:solidFill>
                  <a:srgbClr val="0070C0"/>
                </a:solidFill>
                <a:latin typeface="Garamond" panose="02020404030301010803" pitchFamily="18" charset="0"/>
              </a:rPr>
              <a:t>çã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o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da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energia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eléctrica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pelo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gás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natural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Dados das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moageiras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indicam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que a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substituição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da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electricidade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pelo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gás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natural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só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será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economicamente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viável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se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reduzir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os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actuais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custos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em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pelo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menos</a:t>
            </a:r>
            <a:r>
              <a:rPr lang="en-GB" sz="2400" b="1" dirty="0">
                <a:solidFill>
                  <a:srgbClr val="0070C0"/>
                </a:solidFill>
                <a:latin typeface="Garamond" panose="02020404030301010803" pitchFamily="18" charset="0"/>
              </a:rPr>
              <a:t> 40% </a:t>
            </a:r>
          </a:p>
        </p:txBody>
      </p:sp>
    </p:spTree>
    <p:extLst>
      <p:ext uri="{BB962C8B-B14F-4D97-AF65-F5344CB8AC3E}">
        <p14:creationId xmlns:p14="http://schemas.microsoft.com/office/powerpoint/2010/main" val="783662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C5387-1660-4CDE-83B6-C5CECF9E9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anchor="b">
            <a:normAutofit/>
          </a:bodyPr>
          <a:lstStyle/>
          <a:p>
            <a:r>
              <a:rPr lang="en-GB" sz="32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Os</a:t>
            </a:r>
            <a:r>
              <a:rPr lang="en-GB" sz="3200" b="1" dirty="0">
                <a:solidFill>
                  <a:srgbClr val="0070C0"/>
                </a:solidFill>
                <a:latin typeface="Garamond" panose="02020404030301010803" pitchFamily="18" charset="0"/>
              </a:rPr>
              <a:t> custos das </a:t>
            </a:r>
            <a:r>
              <a:rPr lang="en-GB" sz="32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moageiras</a:t>
            </a:r>
            <a:r>
              <a:rPr lang="en-GB" sz="3200" b="1" dirty="0">
                <a:solidFill>
                  <a:srgbClr val="0070C0"/>
                </a:solidFill>
                <a:latin typeface="Garamond" panose="02020404030301010803" pitchFamily="18" charset="0"/>
              </a:rPr>
              <a:t> (3)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BD0A8A0-F409-4333-9E49-2D772DEF84B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97280" y="2391509"/>
            <a:ext cx="4896528" cy="2982348"/>
          </a:xfrm>
          <a:prstGeom prst="rect">
            <a:avLst/>
          </a:prstGeom>
          <a:noFill/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5F50C5F-5AED-4A87-95C0-60E4AF3128E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516688" y="2391508"/>
            <a:ext cx="5039208" cy="29823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29E9ACB-5AC5-4EA4-A781-31E14C695CEB}"/>
              </a:ext>
            </a:extLst>
          </p:cNvPr>
          <p:cNvSpPr txBox="1"/>
          <p:nvPr/>
        </p:nvSpPr>
        <p:spPr>
          <a:xfrm>
            <a:off x="1097280" y="2067951"/>
            <a:ext cx="4639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>
                <a:latin typeface="Garamond" panose="02020404030301010803" pitchFamily="18" charset="0"/>
              </a:rPr>
              <a:t>Março</a:t>
            </a:r>
            <a:r>
              <a:rPr lang="en-GB" b="1" dirty="0">
                <a:latin typeface="Garamond" panose="02020404030301010803" pitchFamily="18" charset="0"/>
              </a:rPr>
              <a:t> 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3D773F-17D0-448E-BB65-60A867A78F94}"/>
              </a:ext>
            </a:extLst>
          </p:cNvPr>
          <p:cNvSpPr txBox="1"/>
          <p:nvPr/>
        </p:nvSpPr>
        <p:spPr>
          <a:xfrm>
            <a:off x="6454984" y="2022176"/>
            <a:ext cx="4639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Maio 2021: </a:t>
            </a:r>
            <a:r>
              <a:rPr lang="en-GB" b="1" dirty="0" err="1">
                <a:latin typeface="Garamond" panose="02020404030301010803" pitchFamily="18" charset="0"/>
              </a:rPr>
              <a:t>Impacto</a:t>
            </a:r>
            <a:r>
              <a:rPr lang="en-GB" b="1" dirty="0">
                <a:latin typeface="Garamond" panose="02020404030301010803" pitchFamily="18" charset="0"/>
              </a:rPr>
              <a:t> da </a:t>
            </a:r>
            <a:r>
              <a:rPr lang="en-GB" b="1" dirty="0" err="1">
                <a:latin typeface="Garamond" panose="02020404030301010803" pitchFamily="18" charset="0"/>
              </a:rPr>
              <a:t>apreciação</a:t>
            </a:r>
            <a:r>
              <a:rPr lang="en-GB" b="1" dirty="0">
                <a:latin typeface="Garamond" panose="02020404030301010803" pitchFamily="18" charset="0"/>
              </a:rPr>
              <a:t> cambial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8980755-3F32-4B14-8B88-BC4E716D52CA}"/>
              </a:ext>
            </a:extLst>
          </p:cNvPr>
          <p:cNvSpPr/>
          <p:nvPr/>
        </p:nvSpPr>
        <p:spPr>
          <a:xfrm>
            <a:off x="9316278" y="3723861"/>
            <a:ext cx="658052" cy="5698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085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C5387-1660-4CDE-83B6-C5CECF9E9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287" y="286603"/>
            <a:ext cx="10930393" cy="945849"/>
          </a:xfrm>
        </p:spPr>
        <p:txBody>
          <a:bodyPr>
            <a:normAutofit/>
          </a:bodyPr>
          <a:lstStyle/>
          <a:p>
            <a:r>
              <a:rPr lang="en-GB" sz="32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Os</a:t>
            </a:r>
            <a:r>
              <a:rPr lang="en-GB" sz="3200" b="1" dirty="0">
                <a:solidFill>
                  <a:srgbClr val="0070C0"/>
                </a:solidFill>
                <a:latin typeface="Garamond" panose="02020404030301010803" pitchFamily="18" charset="0"/>
              </a:rPr>
              <a:t> custos das </a:t>
            </a:r>
            <a:r>
              <a:rPr lang="en-GB" sz="3200" b="1" dirty="0" err="1">
                <a:solidFill>
                  <a:srgbClr val="0070C0"/>
                </a:solidFill>
                <a:latin typeface="Garamond" panose="02020404030301010803" pitchFamily="18" charset="0"/>
              </a:rPr>
              <a:t>panificadoras</a:t>
            </a:r>
            <a:r>
              <a:rPr lang="en-GB" sz="3200" b="1" dirty="0">
                <a:solidFill>
                  <a:srgbClr val="0070C0"/>
                </a:solidFill>
                <a:latin typeface="Garamond" panose="02020404030301010803" pitchFamily="18" charset="0"/>
              </a:rPr>
              <a:t>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F1E87-310D-4FB7-AF0E-8480716C9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87" y="1232453"/>
            <a:ext cx="11555896" cy="4982818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buNone/>
            </a:pPr>
            <a:endParaRPr lang="en-GB" sz="4200" dirty="0">
              <a:latin typeface="Garamond" panose="02020404030301010803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pt-PT" sz="5500" dirty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pt-PT" sz="550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endo como base o preço de compra do trigo de 1900 MZN/saco de 50kg (Março/2021), os dados mostram que os </a:t>
            </a:r>
            <a:r>
              <a:rPr lang="pt-PT" sz="5500" b="1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custos directos</a:t>
            </a:r>
            <a:r>
              <a:rPr lang="pt-PT" sz="55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5500" b="1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mensais</a:t>
            </a:r>
            <a:r>
              <a:rPr lang="pt-PT" sz="550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das panificadoras representam actualmente </a:t>
            </a:r>
            <a:r>
              <a:rPr lang="pt-PT" sz="5500" b="1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3,6 milhões de MZN ou 93,4% dos custos totais mensais de produção do pão</a:t>
            </a:r>
            <a:r>
              <a:rPr lang="pt-PT" sz="550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Destes custos, os maiores são os seguintes: </a:t>
            </a:r>
            <a:endParaRPr lang="en-GB" sz="5500" dirty="0">
              <a:effectLst/>
              <a:latin typeface="Garamond" panose="02020404030301010803" pitchFamily="18" charset="0"/>
              <a:ea typeface="Times New Roman" panose="02020603050405020304" pitchFamily="18" charset="0"/>
            </a:endParaRPr>
          </a:p>
          <a:p>
            <a:pPr marL="635508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t-PT" sz="550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farinha de trigo (2,1 milhões de MZN ou 55.6% dos custos totais) </a:t>
            </a:r>
            <a:endParaRPr lang="en-GB" sz="5500" dirty="0"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35508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t-PT" sz="550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salários (871,2 mil MZN ou 22,6% dos custos totais)</a:t>
            </a:r>
            <a:endParaRPr lang="en-GB" sz="5500" dirty="0"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35508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t-PT" sz="550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fermento (260.9 mil MZN ou 6.8% dos custos totais ) e</a:t>
            </a:r>
            <a:endParaRPr lang="en-GB" sz="5500" dirty="0"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35508" lvl="1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t-PT" sz="550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lenha (179,5 mil MZN ou 4.7% dos custos totais)</a:t>
            </a:r>
            <a:endParaRPr lang="pt-PT" sz="5500" dirty="0"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PT" sz="55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 tamanho dos fornos varia em fun</a:t>
            </a:r>
            <a:r>
              <a:rPr lang="pt-PT" sz="5500" dirty="0"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çã</a:t>
            </a:r>
            <a:r>
              <a:rPr lang="pt-PT" sz="55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 da capacidade da panificadora (minimo = 9 metros; maximo=18 metros)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PT" sz="5500" b="1" dirty="0">
                <a:solidFill>
                  <a:srgbClr val="0070C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lenha parece ser o único item na estrutura dos custos directos que pode ser influenciado pelo Estado, pelo menos a curto prazo</a:t>
            </a:r>
            <a:r>
              <a:rPr lang="pt-PT" sz="55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o uso intensivo da lenha não só acelera a degrada</a:t>
            </a:r>
            <a:r>
              <a:rPr lang="pt-PT" sz="5500" dirty="0"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çã</a:t>
            </a:r>
            <a:r>
              <a:rPr lang="pt-PT" sz="55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 florestal como também tem registado custos crescentes para a sua obten</a:t>
            </a:r>
            <a:r>
              <a:rPr lang="pt-PT" sz="5500" dirty="0"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çã</a:t>
            </a:r>
            <a:r>
              <a:rPr lang="pt-PT" sz="55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PT" sz="55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pt-BR" sz="5500" dirty="0">
                <a:latin typeface="Garamond" panose="02020404030301010803" pitchFamily="18" charset="0"/>
              </a:rPr>
              <a:t>Diploma Ministerial 56/2011 de 4 de Novembro fixa as margens máximas de lucro para os retalhistas e grossistas de 12 produtos básicos incluindo  a farinha de trigo (20%) mas não o faz para o pão; a actual margem de comercializa</a:t>
            </a:r>
            <a:r>
              <a:rPr lang="pt-PT" sz="5500" dirty="0"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çã</a:t>
            </a:r>
            <a:r>
              <a:rPr lang="pt-BR" sz="5500" dirty="0">
                <a:latin typeface="Garamond" panose="02020404030301010803" pitchFamily="18" charset="0"/>
              </a:rPr>
              <a:t>o praticada pelas panificadoras é de 30%</a:t>
            </a:r>
            <a:endParaRPr lang="en-GB" sz="5500" dirty="0"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GB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783871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WO.pptx" id="{769520F8-BFE5-4C8C-A7AA-375C025A91CE}" vid="{AEAFD717-D3C8-4034-8F7E-D5220B0CCEB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DBF5007210004BA57ECE13D59B276E" ma:contentTypeVersion="18" ma:contentTypeDescription="Create a new document." ma:contentTypeScope="" ma:versionID="180e4ec70a2eff5ce97ae1c45c9f331e">
  <xsd:schema xmlns:xsd="http://www.w3.org/2001/XMLSchema" xmlns:xs="http://www.w3.org/2001/XMLSchema" xmlns:p="http://schemas.microsoft.com/office/2006/metadata/properties" xmlns:ns2="c487dd7b-52d8-44d7-9025-0427c4170601" xmlns:ns3="21b96c4b-431b-4a2c-9cee-fbdc6210ba9c" targetNamespace="http://schemas.microsoft.com/office/2006/metadata/properties" ma:root="true" ma:fieldsID="2b4486c334efbb2bb67adc33e5e12dad" ns2:_="" ns3:_="">
    <xsd:import namespace="c487dd7b-52d8-44d7-9025-0427c4170601"/>
    <xsd:import namespace="21b96c4b-431b-4a2c-9cee-fbdc6210ba9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87dd7b-52d8-44d7-9025-0427c417060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5f8f869-d2b7-41e0-ba76-a09b3601aa5e}" ma:internalName="TaxCatchAll" ma:showField="CatchAllData" ma:web="c487dd7b-52d8-44d7-9025-0427c417060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b96c4b-431b-4a2c-9cee-fbdc6210ba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3e14187-b4d4-4fc9-8c4a-20dc3ccbfd5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487dd7b-52d8-44d7-9025-0427c4170601" xsi:nil="true"/>
    <lcf76f155ced4ddcb4097134ff3c332f xmlns="21b96c4b-431b-4a2c-9cee-fbdc6210ba9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A7BF8CC-27D8-46B6-A01D-E84960A072B1}"/>
</file>

<file path=customXml/itemProps2.xml><?xml version="1.0" encoding="utf-8"?>
<ds:datastoreItem xmlns:ds="http://schemas.openxmlformats.org/officeDocument/2006/customXml" ds:itemID="{F3B6E834-5C9B-479C-AED9-427625ADBDD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E2081D4-A6A5-4910-8444-56817FE2E527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513cb2ac-44ea-46ed-bd52-cd9d946bcf67"/>
    <ds:schemaRef ds:uri="http://purl.org/dc/terms/"/>
    <ds:schemaRef ds:uri="http://schemas.openxmlformats.org/package/2006/metadata/core-properties"/>
    <ds:schemaRef ds:uri="http://purl.org/dc/dcmitype/"/>
    <ds:schemaRef ds:uri="ecf51d72-f7f7-4c42-a8fc-5a3c37809442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1715</TotalTime>
  <Words>1790</Words>
  <Application>Microsoft Office PowerPoint</Application>
  <PresentationFormat>Widescreen</PresentationFormat>
  <Paragraphs>117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Bookman Old Style</vt:lpstr>
      <vt:lpstr>Calibri</vt:lpstr>
      <vt:lpstr>Courier New</vt:lpstr>
      <vt:lpstr>Franklin Gothic Book</vt:lpstr>
      <vt:lpstr>Garamond</vt:lpstr>
      <vt:lpstr>Symbol</vt:lpstr>
      <vt:lpstr>Times New Roman</vt:lpstr>
      <vt:lpstr>Wingdings</vt:lpstr>
      <vt:lpstr>1_RetrospectVTI</vt:lpstr>
      <vt:lpstr>Os custos na cadeia de produção e comercialização do pão em Moçambique     SAMUEL ZITA (Economista/Consultor)</vt:lpstr>
      <vt:lpstr>Estrutura</vt:lpstr>
      <vt:lpstr>Contexto</vt:lpstr>
      <vt:lpstr>Metodologia</vt:lpstr>
      <vt:lpstr>A cadeia de valor do pão</vt:lpstr>
      <vt:lpstr>Os custos das moageiras (1)</vt:lpstr>
      <vt:lpstr>Os custos das moageiras (2)</vt:lpstr>
      <vt:lpstr>Os custos das moageiras (3)</vt:lpstr>
      <vt:lpstr>Os custos das panificadoras (1)</vt:lpstr>
      <vt:lpstr>Os custos das panificadoras (2)</vt:lpstr>
      <vt:lpstr>Os custos das panificadoras (3)</vt:lpstr>
      <vt:lpstr>Recomendações(1)</vt:lpstr>
      <vt:lpstr>Recomendações(2)</vt:lpstr>
      <vt:lpstr>Recomendações(3)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Opções de politica para reduzir o preço do pão no consumidor final</dc:title>
  <dc:creator>Samuel Zita</dc:creator>
  <cp:lastModifiedBy>Hercilia Hamela</cp:lastModifiedBy>
  <cp:revision>118</cp:revision>
  <dcterms:created xsi:type="dcterms:W3CDTF">2021-03-28T14:30:29Z</dcterms:created>
  <dcterms:modified xsi:type="dcterms:W3CDTF">2021-06-21T09:02:06Z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0x010100F7DBF5007210004BA57ECE13D59B276E</vt:lpwstr>
  </property>
</Properties>
</file>